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41"/>
  </p:notesMasterIdLst>
  <p:sldIdLst>
    <p:sldId id="1209" r:id="rId2"/>
    <p:sldId id="1229" r:id="rId3"/>
    <p:sldId id="1228" r:id="rId4"/>
    <p:sldId id="1072" r:id="rId5"/>
    <p:sldId id="1074" r:id="rId6"/>
    <p:sldId id="1206" r:id="rId7"/>
    <p:sldId id="1144" r:id="rId8"/>
    <p:sldId id="1197" r:id="rId9"/>
    <p:sldId id="1198" r:id="rId10"/>
    <p:sldId id="1199" r:id="rId11"/>
    <p:sldId id="1200" r:id="rId12"/>
    <p:sldId id="1201" r:id="rId13"/>
    <p:sldId id="1202" r:id="rId14"/>
    <p:sldId id="1203" r:id="rId15"/>
    <p:sldId id="1204" r:id="rId16"/>
    <p:sldId id="1214" r:id="rId17"/>
    <p:sldId id="1066" r:id="rId18"/>
    <p:sldId id="1216" r:id="rId19"/>
    <p:sldId id="1217" r:id="rId20"/>
    <p:sldId id="1173" r:id="rId21"/>
    <p:sldId id="1230" r:id="rId22"/>
    <p:sldId id="1171" r:id="rId23"/>
    <p:sldId id="1172" r:id="rId24"/>
    <p:sldId id="1207" r:id="rId25"/>
    <p:sldId id="1194" r:id="rId26"/>
    <p:sldId id="1195" r:id="rId27"/>
    <p:sldId id="1174" r:id="rId28"/>
    <p:sldId id="1176" r:id="rId29"/>
    <p:sldId id="1177" r:id="rId30"/>
    <p:sldId id="1178" r:id="rId31"/>
    <p:sldId id="1179" r:id="rId32"/>
    <p:sldId id="1180" r:id="rId33"/>
    <p:sldId id="1218" r:id="rId34"/>
    <p:sldId id="1159" r:id="rId35"/>
    <p:sldId id="1208" r:id="rId36"/>
    <p:sldId id="1227" r:id="rId37"/>
    <p:sldId id="1225" r:id="rId38"/>
    <p:sldId id="1226" r:id="rId39"/>
    <p:sldId id="1213" r:id="rId40"/>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1" clrIdx="7">
    <p:extLst>
      <p:ext uri="{19B8F6BF-5375-455C-9EA6-DF929625EA0E}">
        <p15:presenceInfo xmlns:p15="http://schemas.microsoft.com/office/powerpoint/2012/main" userId="Tori Filler" providerId="None"/>
      </p:ext>
    </p:extLst>
  </p:cmAuthor>
  <p:cmAuthor id="1" name="Carey Swanson" initials="CS" lastIdx="99" clrIdx="1"/>
  <p:cmAuthor id="8" name="Nicole Bravo" initials="nab" lastIdx="1" clrIdx="8">
    <p:extLst>
      <p:ext uri="{19B8F6BF-5375-455C-9EA6-DF929625EA0E}">
        <p15:presenceInfo xmlns:p15="http://schemas.microsoft.com/office/powerpoint/2012/main" userId="Nicole Bravo" providerId="None"/>
      </p:ext>
    </p:extLst>
  </p:cmAuthor>
  <p:cmAuthor id="2" name="Nicole Bravo" initials="NB" lastIdx="9" clrIdx="2"/>
  <p:cmAuthor id="3" name="Stacy Wetcher" initials="SW" lastIdx="5"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645"/>
    <a:srgbClr val="22A469"/>
    <a:srgbClr val="9999FF"/>
    <a:srgbClr val="000000"/>
    <a:srgbClr val="23593E"/>
    <a:srgbClr val="40C492"/>
    <a:srgbClr val="0E6641"/>
    <a:srgbClr val="79E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62177" autoAdjust="0"/>
  </p:normalViewPr>
  <p:slideViewPr>
    <p:cSldViewPr snapToGrid="0">
      <p:cViewPr varScale="1">
        <p:scale>
          <a:sx n="45" d="100"/>
          <a:sy n="45" d="100"/>
        </p:scale>
        <p:origin x="2124" y="36"/>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a:p>
            <a:r>
              <a:rPr lang="en-US" dirty="0"/>
              <a:t>Welcome to</a:t>
            </a:r>
            <a:r>
              <a:rPr lang="en-US" baseline="0" dirty="0"/>
              <a:t> the second phonics module.</a:t>
            </a:r>
            <a:endParaRPr lang="en-US" dirty="0"/>
          </a:p>
        </p:txBody>
      </p:sp>
    </p:spTree>
    <p:extLst>
      <p:ext uri="{BB962C8B-B14F-4D97-AF65-F5344CB8AC3E}">
        <p14:creationId xmlns:p14="http://schemas.microsoft.com/office/powerpoint/2010/main" val="361307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students</a:t>
            </a:r>
            <a:r>
              <a:rPr lang="en-US" baseline="0" dirty="0"/>
              <a:t> read words that contain the new sound and spelling pattern.  This helps them to connect the new skill they are learning to decoding words.</a:t>
            </a:r>
            <a:endParaRPr lang="en-US" dirty="0"/>
          </a:p>
        </p:txBody>
      </p:sp>
    </p:spTree>
    <p:extLst>
      <p:ext uri="{BB962C8B-B14F-4D97-AF65-F5344CB8AC3E}">
        <p14:creationId xmlns:p14="http://schemas.microsoft.com/office/powerpoint/2010/main" val="138609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do this with</a:t>
            </a:r>
            <a:r>
              <a:rPr lang="en-US" baseline="0" dirty="0"/>
              <a:t> word lists. Note the variation, with the graphemes found in the middle as well as the end of words in this example.</a:t>
            </a:r>
            <a:endParaRPr lang="en-US" dirty="0"/>
          </a:p>
        </p:txBody>
      </p:sp>
    </p:spTree>
    <p:extLst>
      <p:ext uri="{BB962C8B-B14F-4D97-AF65-F5344CB8AC3E}">
        <p14:creationId xmlns:p14="http://schemas.microsoft.com/office/powerpoint/2010/main" val="86958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can read in real texts.</a:t>
            </a:r>
          </a:p>
          <a:p>
            <a:endParaRPr lang="en-US" dirty="0"/>
          </a:p>
          <a:p>
            <a:r>
              <a:rPr lang="en-US" dirty="0"/>
              <a:t>We’ll talk</a:t>
            </a:r>
            <a:r>
              <a:rPr lang="en-US" baseline="0" dirty="0"/>
              <a:t> more about decodable readers in the next module, but this allows students to connect new sound and spelling patterns with those they already know, as well as high-frequency words.</a:t>
            </a:r>
          </a:p>
          <a:p>
            <a:endParaRPr lang="en-US" baseline="0" dirty="0"/>
          </a:p>
          <a:p>
            <a:r>
              <a:rPr lang="en-US" baseline="0" dirty="0"/>
              <a:t>Students will not connect this work to the act of reading unless they spend time doing it!</a:t>
            </a:r>
            <a:endParaRPr lang="en-US" dirty="0"/>
          </a:p>
        </p:txBody>
      </p:sp>
    </p:spTree>
    <p:extLst>
      <p:ext uri="{BB962C8B-B14F-4D97-AF65-F5344CB8AC3E}">
        <p14:creationId xmlns:p14="http://schemas.microsoft.com/office/powerpoint/2010/main" val="52340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it is important that students</a:t>
            </a:r>
            <a:r>
              <a:rPr lang="en-US" baseline="0" dirty="0"/>
              <a:t> get a chance to spell words with the new sound and spelling pattern, and that they do this in writing.</a:t>
            </a:r>
          </a:p>
          <a:p>
            <a:endParaRPr lang="en-US" baseline="0" dirty="0"/>
          </a:p>
          <a:p>
            <a:r>
              <a:rPr lang="en-US" baseline="0" dirty="0"/>
              <a:t>Note that students should be writing the full word, and drawing their attention to the new sounds, to connect these in their brains.</a:t>
            </a:r>
            <a:endParaRPr lang="en-US" dirty="0"/>
          </a:p>
        </p:txBody>
      </p:sp>
    </p:spTree>
    <p:extLst>
      <p:ext uri="{BB962C8B-B14F-4D97-AF65-F5344CB8AC3E}">
        <p14:creationId xmlns:p14="http://schemas.microsoft.com/office/powerpoint/2010/main" val="205643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a:r>
          </a:p>
          <a:p>
            <a:r>
              <a:rPr lang="en-US" b="0" dirty="0"/>
              <a:t>As we discussed in</a:t>
            </a:r>
            <a:r>
              <a:rPr lang="en-US" b="0" baseline="0" dirty="0"/>
              <a:t> the online discussion last week, phonemic awareness facilitates this learning.  Students need to listen to the sounds in instruction, say them themselves, and this new learning, in essence, travels from the brain, down the arm, through the pencil, and on to the paper to cement the learning.</a:t>
            </a:r>
          </a:p>
        </p:txBody>
      </p:sp>
    </p:spTree>
    <p:extLst>
      <p:ext uri="{BB962C8B-B14F-4D97-AF65-F5344CB8AC3E}">
        <p14:creationId xmlns:p14="http://schemas.microsoft.com/office/powerpoint/2010/main" val="243235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this in action, with the content we looked at earlier: ‘m’ and ‘s’ in early K.</a:t>
            </a:r>
          </a:p>
          <a:p>
            <a:endParaRPr lang="en-US" dirty="0"/>
          </a:p>
          <a:p>
            <a:r>
              <a:rPr lang="en-US" dirty="0"/>
              <a:t>https://vimeo.com/253462895</a:t>
            </a:r>
          </a:p>
        </p:txBody>
      </p:sp>
    </p:spTree>
    <p:extLst>
      <p:ext uri="{BB962C8B-B14F-4D97-AF65-F5344CB8AC3E}">
        <p14:creationId xmlns:p14="http://schemas.microsoft.com/office/powerpoint/2010/main" val="313401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highlights of this lesson.</a:t>
            </a:r>
          </a:p>
        </p:txBody>
      </p:sp>
    </p:spTree>
    <p:extLst>
      <p:ext uri="{BB962C8B-B14F-4D97-AF65-F5344CB8AC3E}">
        <p14:creationId xmlns:p14="http://schemas.microsoft.com/office/powerpoint/2010/main" val="821703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take a quick look at student practice. Remember, we are looking for an interplay between</a:t>
            </a:r>
            <a:r>
              <a:rPr lang="en-US" baseline="0" dirty="0"/>
              <a:t> teacher modeling and students tasks– orally, and in reading and writing.</a:t>
            </a:r>
          </a:p>
          <a:p>
            <a:endParaRPr lang="en-US" baseline="0" dirty="0"/>
          </a:p>
          <a:p>
            <a:r>
              <a:rPr lang="en-US" baseline="0"/>
              <a:t>Access the video at: https://vimeo.com/253463272</a:t>
            </a:r>
          </a:p>
          <a:p>
            <a:endParaRPr lang="en-US" dirty="0"/>
          </a:p>
        </p:txBody>
      </p:sp>
    </p:spTree>
    <p:extLst>
      <p:ext uri="{BB962C8B-B14F-4D97-AF65-F5344CB8AC3E}">
        <p14:creationId xmlns:p14="http://schemas.microsoft.com/office/powerpoint/2010/main" val="240405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highlights from what we saw, as well as the next step for this teacher to move students further.</a:t>
            </a:r>
            <a:r>
              <a:rPr lang="en-US" baseline="0" dirty="0"/>
              <a:t>  </a:t>
            </a:r>
            <a:endParaRPr lang="en-US" dirty="0"/>
          </a:p>
        </p:txBody>
      </p:sp>
    </p:spTree>
    <p:extLst>
      <p:ext uri="{BB962C8B-B14F-4D97-AF65-F5344CB8AC3E}">
        <p14:creationId xmlns:p14="http://schemas.microsoft.com/office/powerpoint/2010/main" val="373602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8" name="Shape 728"/>
          <p:cNvSpPr txBox="1">
            <a:spLocks noGrp="1"/>
          </p:cNvSpPr>
          <p:nvPr>
            <p:ph type="body" idx="1"/>
          </p:nvPr>
        </p:nvSpPr>
        <p:spPr>
          <a:xfrm>
            <a:off x="701042" y="4415791"/>
            <a:ext cx="560831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We can get a sense of how students are mastering sound and spelling patterns by seeing it in their writing.</a:t>
            </a: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Here are some fun examples </a:t>
            </a:r>
            <a:r>
              <a:rPr lang="en" sz="1100" b="0" i="0" u="none" strike="noStrike" cap="none" dirty="0">
                <a:solidFill>
                  <a:schemeClr val="dk1"/>
                </a:solidFill>
                <a:latin typeface="Arial"/>
                <a:ea typeface="Arial"/>
                <a:cs typeface="Arial"/>
                <a:sym typeface="Wingdings" panose="05000000000000000000" pitchFamily="2" charset="2"/>
              </a:rPr>
              <a:t></a:t>
            </a: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Take a look at this sample of K writing.  Grade-appropriate skills such as early high-frequency words are strong, and there is a sense of words and spacing.  The child is spelling </a:t>
            </a:r>
            <a:r>
              <a:rPr lang="en" sz="1100" b="0" i="1" u="none" strike="noStrike" cap="none" dirty="0">
                <a:solidFill>
                  <a:schemeClr val="dk1"/>
                </a:solidFill>
                <a:latin typeface="Arial"/>
                <a:ea typeface="Arial"/>
                <a:cs typeface="Arial"/>
                <a:sym typeface="Arial"/>
              </a:rPr>
              <a:t>creatively </a:t>
            </a:r>
            <a:r>
              <a:rPr lang="en" sz="1100" b="0" i="0" u="none" strike="noStrike" cap="none" dirty="0">
                <a:solidFill>
                  <a:schemeClr val="dk1"/>
                </a:solidFill>
                <a:latin typeface="Arial"/>
                <a:ea typeface="Arial"/>
                <a:cs typeface="Arial"/>
                <a:sym typeface="Arial"/>
              </a:rPr>
              <a:t>(“wat” for “went) with words that go beyond taught sound and spelling patterns.  </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When trying to get a sense of students’ comprehension, it is helpful to include drawing opportunities.  You may not have understood this final word– see if the picture helps you!  (“Christmas-tree-store”!)</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O</a:t>
            </a:r>
            <a:r>
              <a:rPr lang="en-US" sz="1100" b="0" i="0" u="none" strike="noStrike" cap="none" dirty="0">
                <a:solidFill>
                  <a:schemeClr val="dk1"/>
                </a:solidFill>
                <a:latin typeface="Arial"/>
                <a:ea typeface="Arial"/>
                <a:cs typeface="Arial"/>
                <a:sym typeface="Arial"/>
              </a:rPr>
              <a:t>n</a:t>
            </a:r>
            <a:r>
              <a:rPr lang="en" sz="1100" b="0" i="0" u="none" strike="noStrike" cap="none" dirty="0">
                <a:solidFill>
                  <a:schemeClr val="dk1"/>
                </a:solidFill>
                <a:latin typeface="Arial"/>
                <a:ea typeface="Arial"/>
                <a:cs typeface="Arial"/>
                <a:sym typeface="Arial"/>
              </a:rPr>
              <a:t>e more sample- I’ll explain this one to you!  It says “Namaste, I am doing yoga”.  There is a picture of </a:t>
            </a:r>
            <a:r>
              <a:rPr lang="en-US" sz="1100" b="0" i="0" u="none" strike="noStrike" cap="none" dirty="0">
                <a:solidFill>
                  <a:schemeClr val="dk1"/>
                </a:solidFill>
                <a:latin typeface="Arial"/>
                <a:ea typeface="Arial"/>
                <a:cs typeface="Arial"/>
                <a:sym typeface="Arial"/>
              </a:rPr>
              <a:t>the</a:t>
            </a:r>
            <a:r>
              <a:rPr lang="en" sz="1100" b="0" i="0" u="none" strike="noStrike" cap="none" dirty="0">
                <a:solidFill>
                  <a:schemeClr val="dk1"/>
                </a:solidFill>
                <a:latin typeface="Arial"/>
                <a:ea typeface="Arial"/>
                <a:cs typeface="Arial"/>
                <a:sym typeface="Arial"/>
              </a:rPr>
              <a:t>e yoga mat, the speaker, a rainbow…and a phone!  </a:t>
            </a:r>
          </a:p>
        </p:txBody>
      </p:sp>
    </p:spTree>
    <p:extLst>
      <p:ext uri="{BB962C8B-B14F-4D97-AF65-F5344CB8AC3E}">
        <p14:creationId xmlns:p14="http://schemas.microsoft.com/office/powerpoint/2010/main" val="149869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706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move into a few more tasks</a:t>
            </a:r>
            <a:r>
              <a:rPr lang="en-US" baseline="0" dirty="0"/>
              <a:t> connecting sounds </a:t>
            </a:r>
            <a:r>
              <a:rPr lang="en-US" baseline="0"/>
              <a:t>to spelling.</a:t>
            </a:r>
            <a:endParaRPr lang="en-US"/>
          </a:p>
        </p:txBody>
      </p:sp>
    </p:spTree>
    <p:extLst>
      <p:ext uri="{BB962C8B-B14F-4D97-AF65-F5344CB8AC3E}">
        <p14:creationId xmlns:p14="http://schemas.microsoft.com/office/powerpoint/2010/main" val="2396082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We are going to take a closer look at the connection between writing and knowledge</a:t>
            </a:r>
            <a:r>
              <a:rPr lang="en" sz="1100" b="0" i="0" u="none" strike="noStrike" cap="none" baseline="0" dirty="0">
                <a:solidFill>
                  <a:schemeClr val="dk1"/>
                </a:solidFill>
                <a:latin typeface="Arial"/>
                <a:ea typeface="Arial"/>
                <a:cs typeface="Arial"/>
                <a:sym typeface="Arial"/>
              </a:rPr>
              <a:t> of sounds in words.</a:t>
            </a:r>
          </a:p>
          <a:p>
            <a:pPr marL="0" marR="0" lvl="0" indent="0" algn="l" rtl="0">
              <a:spcBef>
                <a:spcPts val="0"/>
              </a:spcBef>
              <a:spcAft>
                <a:spcPts val="0"/>
              </a:spcAft>
              <a:buSzPct val="25000"/>
              <a:buNone/>
            </a:pPr>
            <a:r>
              <a:rPr lang="en" sz="1100" b="0" i="0" u="none" strike="noStrike" cap="none" baseline="0" dirty="0">
                <a:solidFill>
                  <a:schemeClr val="dk1"/>
                </a:solidFill>
                <a:latin typeface="Arial"/>
                <a:ea typeface="Arial"/>
                <a:cs typeface="Arial"/>
                <a:sym typeface="Arial"/>
              </a:rPr>
              <a:t>Let’s start wi</a:t>
            </a:r>
            <a:r>
              <a:rPr lang="en-US" sz="1100" b="0" i="0" u="none" strike="noStrike" cap="none" baseline="0" dirty="0">
                <a:solidFill>
                  <a:schemeClr val="dk1"/>
                </a:solidFill>
                <a:latin typeface="Arial"/>
                <a:ea typeface="Arial"/>
                <a:cs typeface="Arial"/>
                <a:sym typeface="Arial"/>
              </a:rPr>
              <a:t>th</a:t>
            </a:r>
            <a:r>
              <a:rPr lang="en" sz="1100" b="0" i="0" u="none" strike="noStrike" cap="none" baseline="0" dirty="0">
                <a:solidFill>
                  <a:schemeClr val="dk1"/>
                </a:solidFill>
                <a:latin typeface="Arial"/>
                <a:ea typeface="Arial"/>
                <a:cs typeface="Arial"/>
                <a:sym typeface="Arial"/>
              </a:rPr>
              <a:t> a quick task to get you thinking.  On the screen you’ll see three words.  On your paper, write them in several ways, the way a K or 1st grade student might write them.</a:t>
            </a:r>
          </a:p>
          <a:p>
            <a:pPr marL="171450" marR="0" lvl="0" indent="-171450" algn="l" rtl="0">
              <a:spcBef>
                <a:spcPts val="0"/>
              </a:spcBef>
              <a:spcAft>
                <a:spcPts val="0"/>
              </a:spcAft>
              <a:buSzPct val="25000"/>
              <a:buFont typeface="Arial" panose="020B0604020202020204" pitchFamily="34" charset="0"/>
              <a:buChar char="•"/>
            </a:pPr>
            <a:r>
              <a:rPr lang="en" sz="1100" b="0" i="0" u="none" strike="noStrike" cap="none" baseline="0" dirty="0">
                <a:solidFill>
                  <a:schemeClr val="dk1"/>
                </a:solidFill>
                <a:latin typeface="Arial"/>
                <a:ea typeface="Arial"/>
                <a:cs typeface="Arial"/>
                <a:sym typeface="Arial"/>
              </a:rPr>
              <a:t>Words:  went, rain, truck</a:t>
            </a:r>
          </a:p>
          <a:p>
            <a:pPr marL="171450" marR="0" lvl="0" indent="-171450" algn="l" rtl="0">
              <a:spcBef>
                <a:spcPts val="0"/>
              </a:spcBef>
              <a:spcAft>
                <a:spcPts val="0"/>
              </a:spcAft>
              <a:buSzPct val="25000"/>
              <a:buFont typeface="Arial" panose="020B0604020202020204" pitchFamily="34" charset="0"/>
              <a:buChar char="•"/>
            </a:pPr>
            <a:r>
              <a:rPr lang="en" sz="1100" b="0" i="0" u="none" strike="noStrike" cap="none" baseline="0" dirty="0">
                <a:solidFill>
                  <a:schemeClr val="dk1"/>
                </a:solidFill>
                <a:latin typeface="Arial"/>
                <a:ea typeface="Arial"/>
                <a:cs typeface="Arial"/>
                <a:sym typeface="Arial"/>
              </a:rPr>
              <a:t>Discuss or consider: what errors did you think of that children might make, and why?  </a:t>
            </a:r>
          </a:p>
          <a:p>
            <a:pPr marL="171450" marR="0" lvl="0" indent="-171450" algn="l" rtl="0">
              <a:spcBef>
                <a:spcPts val="0"/>
              </a:spcBef>
              <a:spcAft>
                <a:spcPts val="0"/>
              </a:spcAft>
              <a:buSzPct val="25000"/>
              <a:buFont typeface="Arial" panose="020B0604020202020204" pitchFamily="34" charset="0"/>
              <a:buChar char="•"/>
            </a:pPr>
            <a:r>
              <a:rPr lang="en" sz="1100" b="0" i="0" u="none" strike="noStrike" cap="none" baseline="0" dirty="0">
                <a:solidFill>
                  <a:schemeClr val="dk1"/>
                </a:solidFill>
                <a:latin typeface="Arial"/>
                <a:ea typeface="Arial"/>
                <a:cs typeface="Arial"/>
                <a:sym typeface="Arial"/>
              </a:rPr>
              <a:t>Resume: common errors include:  only initial and end sounds, missing some sounds in words – as in the n in went, incorrect vowels- rane for rain, incorrect consonant blends (no r in truck, or /ch/ for /tr/)</a:t>
            </a:r>
          </a:p>
          <a:p>
            <a:pPr marL="171450" marR="0" lvl="0" indent="-171450" algn="l" rtl="0">
              <a:spcBef>
                <a:spcPts val="0"/>
              </a:spcBef>
              <a:spcAft>
                <a:spcPts val="0"/>
              </a:spcAft>
              <a:buSzPct val="25000"/>
              <a:buFont typeface="Arial" panose="020B0604020202020204" pitchFamily="34" charset="0"/>
              <a:buChar char="•"/>
            </a:pPr>
            <a:endParaRPr lang="en"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8410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were likely reflecting</a:t>
            </a:r>
            <a:r>
              <a:rPr lang="en-US" baseline="0" dirty="0"/>
              <a:t> on your observations and experiences with inventive spelling.  Students tend to move from squiggles or lines on paper to some sort of use of letters, often starting with initial sounds, then moving to first and last sounds, and over time filling in medial sounds with some form of phonetic spelling, before arriving at correct spelling.</a:t>
            </a:r>
          </a:p>
          <a:p>
            <a:endParaRPr lang="en-US" baseline="0" dirty="0"/>
          </a:p>
          <a:p>
            <a:r>
              <a:rPr lang="en-US" baseline="0" dirty="0"/>
              <a:t>This progression is good, if it matches instruction!  Students should be listening for sounds they know and spelling them using the letter or sound spelling correspondences they have learned.</a:t>
            </a:r>
          </a:p>
        </p:txBody>
      </p:sp>
    </p:spTree>
    <p:extLst>
      <p:ext uri="{BB962C8B-B14F-4D97-AF65-F5344CB8AC3E}">
        <p14:creationId xmlns:p14="http://schemas.microsoft.com/office/powerpoint/2010/main" val="23158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Ultimately, we want to build towards</a:t>
            </a:r>
            <a:r>
              <a:rPr lang="en-US" baseline="0" dirty="0"/>
              <a:t> accuracy.  This means being cautious about your own modeling and corrective feedback.  Reinforce accurate spelling whenever it matches what they have been taught, or when you see attempts at this by students based on their own reading or background knowledge.  Draw students’ attention to how sounds are represented in new words– this helps to reinforce the learning!  And keep your scope and sequence in mind: if it has been taught, it should be written correctly.</a:t>
            </a:r>
            <a:endParaRPr lang="en-US" dirty="0"/>
          </a:p>
        </p:txBody>
      </p:sp>
    </p:spTree>
    <p:extLst>
      <p:ext uri="{BB962C8B-B14F-4D97-AF65-F5344CB8AC3E}">
        <p14:creationId xmlns:p14="http://schemas.microsoft.com/office/powerpoint/2010/main" val="2122416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Again, phonics is a huge priority that demands instructional time.</a:t>
            </a:r>
          </a:p>
          <a:p>
            <a:pPr marL="0" marR="0" lvl="0" indent="0" algn="l" rtl="0">
              <a:spcBef>
                <a:spcPts val="0"/>
              </a:spcBef>
              <a:spcAft>
                <a:spcPts val="0"/>
              </a:spcAft>
              <a:buClr>
                <a:schemeClr val="dk1"/>
              </a:buClr>
              <a:buSzPct val="25000"/>
              <a:buFont typeface="Arial"/>
              <a:buNone/>
            </a:pPr>
            <a:endParaRPr lang="en-US" sz="11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In early K, phonemic awareness takes a lot of time.  Phonics will have less time while this is being developed.  Once students reach mid to late K, and through 1</a:t>
            </a:r>
            <a:r>
              <a:rPr lang="en-US" sz="1100" b="0" i="0" u="none" strike="noStrike" cap="none" baseline="30000" dirty="0">
                <a:solidFill>
                  <a:schemeClr val="dk1"/>
                </a:solidFill>
                <a:latin typeface="Arial"/>
                <a:ea typeface="Arial"/>
                <a:cs typeface="Arial"/>
                <a:sym typeface="Arial"/>
              </a:rPr>
              <a:t>st</a:t>
            </a:r>
            <a:r>
              <a:rPr lang="en-US" sz="1100" b="0" i="0" u="none" strike="noStrike" cap="none" baseline="0" dirty="0">
                <a:solidFill>
                  <a:schemeClr val="dk1"/>
                </a:solidFill>
                <a:latin typeface="Arial"/>
                <a:ea typeface="Arial"/>
                <a:cs typeface="Arial"/>
                <a:sym typeface="Arial"/>
              </a:rPr>
              <a:t> and 2</a:t>
            </a:r>
            <a:r>
              <a:rPr lang="en-US" sz="1100" b="0" i="0" u="none" strike="noStrike" cap="none" baseline="30000" dirty="0">
                <a:solidFill>
                  <a:schemeClr val="dk1"/>
                </a:solidFill>
                <a:latin typeface="Arial"/>
                <a:ea typeface="Arial"/>
                <a:cs typeface="Arial"/>
                <a:sym typeface="Arial"/>
              </a:rPr>
              <a:t>nd</a:t>
            </a:r>
            <a:r>
              <a:rPr lang="en-US" sz="1100" b="0" i="0" u="none" strike="noStrike" cap="none" baseline="0" dirty="0">
                <a:solidFill>
                  <a:schemeClr val="dk1"/>
                </a:solidFill>
                <a:latin typeface="Arial"/>
                <a:ea typeface="Arial"/>
                <a:cs typeface="Arial"/>
                <a:sym typeface="Arial"/>
              </a:rPr>
              <a:t> grade, 20-30 minutes a day is necessary to build this skillset.</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258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Remember</a:t>
            </a:r>
            <a:r>
              <a:rPr lang="en-US" b="0" baseline="0" dirty="0"/>
              <a:t> the big idea around instructional time!  (W</a:t>
            </a:r>
            <a:r>
              <a:rPr lang="en-US" b="0" dirty="0"/>
              <a:t>hen suggesting</a:t>
            </a:r>
            <a:r>
              <a:rPr lang="en-US" b="0" baseline="0" dirty="0"/>
              <a:t> guidelines for instructional time, note that these timeframes can be thought of from the individual student perspective– including the time a child is spending in whole group instruction, doing individual or group meaningful practice, and within small group instruction.)  </a:t>
            </a:r>
            <a:endParaRPr lang="en-US" b="0" dirty="0"/>
          </a:p>
        </p:txBody>
      </p:sp>
    </p:spTree>
    <p:extLst>
      <p:ext uri="{BB962C8B-B14F-4D97-AF65-F5344CB8AC3E}">
        <p14:creationId xmlns:p14="http://schemas.microsoft.com/office/powerpoint/2010/main" val="473951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Let’s take a second to think about how students</a:t>
            </a:r>
            <a:r>
              <a:rPr lang="en" sz="1100" b="0" i="0" u="none" strike="noStrike" cap="none" baseline="0" dirty="0">
                <a:solidFill>
                  <a:schemeClr val="dk1"/>
                </a:solidFill>
                <a:latin typeface="Arial"/>
                <a:ea typeface="Arial"/>
                <a:cs typeface="Arial"/>
                <a:sym typeface="Arial"/>
              </a:rPr>
              <a:t> build skill in this area.  </a:t>
            </a:r>
            <a:r>
              <a:rPr lang="en" sz="1100" b="0" i="0" u="none" strike="noStrike" cap="none" dirty="0">
                <a:solidFill>
                  <a:schemeClr val="dk1"/>
                </a:solidFill>
                <a:latin typeface="Arial"/>
                <a:ea typeface="Arial"/>
                <a:cs typeface="Arial"/>
                <a:sym typeface="Arial"/>
              </a:rPr>
              <a:t>Look at each writing sample, asking yourself to look for the student</a:t>
            </a:r>
            <a:r>
              <a:rPr lang="en-US" sz="1100" b="0" i="0" u="none" strike="noStrike" cap="none" dirty="0">
                <a:solidFill>
                  <a:schemeClr val="dk1"/>
                </a:solidFill>
                <a:latin typeface="Arial"/>
                <a:ea typeface="Arial"/>
                <a:cs typeface="Arial"/>
                <a:sym typeface="Arial"/>
              </a:rPr>
              <a:t>’s</a:t>
            </a:r>
            <a:r>
              <a:rPr lang="en" sz="1100" b="0" i="0" u="none" strike="noStrike" cap="none" dirty="0">
                <a:solidFill>
                  <a:schemeClr val="dk1"/>
                </a:solidFill>
                <a:latin typeface="Arial"/>
                <a:ea typeface="Arial"/>
                <a:cs typeface="Arial"/>
                <a:sym typeface="Arial"/>
              </a:rPr>
              <a:t> strengths.  For each sample,</a:t>
            </a:r>
            <a:r>
              <a:rPr lang="en" sz="1100" b="0" i="0" u="none" strike="noStrike" cap="none" baseline="0" dirty="0">
                <a:solidFill>
                  <a:schemeClr val="dk1"/>
                </a:solidFill>
                <a:latin typeface="Arial"/>
                <a:ea typeface="Arial"/>
                <a:cs typeface="Arial"/>
                <a:sym typeface="Arial"/>
              </a:rPr>
              <a:t> ask:  </a:t>
            </a:r>
            <a:r>
              <a:rPr lang="en-US" sz="1100" b="0" i="0" u="none" strike="noStrike" cap="none" baseline="0" dirty="0">
                <a:solidFill>
                  <a:schemeClr val="dk1"/>
                </a:solidFill>
                <a:latin typeface="Arial"/>
                <a:ea typeface="Arial"/>
                <a:cs typeface="Arial"/>
                <a:sym typeface="Arial"/>
              </a:rPr>
              <a:t>W</a:t>
            </a:r>
            <a:r>
              <a:rPr lang="en" sz="1100" b="0" i="0" u="none" strike="noStrike" cap="none" baseline="0" dirty="0">
                <a:solidFill>
                  <a:schemeClr val="dk1"/>
                </a:solidFill>
                <a:latin typeface="Arial"/>
                <a:ea typeface="Arial"/>
                <a:cs typeface="Arial"/>
                <a:sym typeface="Arial"/>
              </a:rPr>
              <a:t>hat </a:t>
            </a:r>
            <a:r>
              <a:rPr lang="en" sz="1100" b="0" i="0" u="none" strike="noStrike" cap="none" dirty="0">
                <a:solidFill>
                  <a:schemeClr val="dk1"/>
                </a:solidFill>
                <a:latin typeface="Arial"/>
                <a:ea typeface="Arial"/>
                <a:cs typeface="Arial"/>
                <a:sym typeface="Arial"/>
              </a:rPr>
              <a:t>does this child understand about words, letters, and sounds?  </a:t>
            </a:r>
          </a:p>
          <a:p>
            <a:pPr marL="0" marR="0" lvl="0" indent="0" algn="l" rtl="0">
              <a:spcBef>
                <a:spcPts val="0"/>
              </a:spcBef>
              <a:spcAft>
                <a:spcPts val="0"/>
              </a:spcAft>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4017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this for</a:t>
            </a:r>
            <a:r>
              <a:rPr lang="en-US" baseline="0" dirty="0"/>
              <a:t> our online discussion this week as you engage in discussing what the writing samples tell you about students, and how student writing can serve as an informal assessment of phonics.  </a:t>
            </a:r>
            <a:endParaRPr lang="en-US" dirty="0"/>
          </a:p>
        </p:txBody>
      </p:sp>
    </p:spTree>
    <p:extLst>
      <p:ext uri="{BB962C8B-B14F-4D97-AF65-F5344CB8AC3E}">
        <p14:creationId xmlns:p14="http://schemas.microsoft.com/office/powerpoint/2010/main" val="3872933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As we said in</a:t>
            </a:r>
            <a:r>
              <a:rPr lang="en-US" baseline="0" dirty="0"/>
              <a:t> Module 1, we are doing this work with the end in mind—we’re looking at what skilled readers do.  </a:t>
            </a:r>
            <a:r>
              <a:rPr lang="en-US" dirty="0"/>
              <a:t>Skilled readers do</a:t>
            </a:r>
            <a:r>
              <a:rPr lang="en-US" baseline="0" dirty="0"/>
              <a:t> the following:</a:t>
            </a:r>
          </a:p>
          <a:p>
            <a:endParaRPr lang="en-US" baseline="0" dirty="0"/>
          </a:p>
          <a:p>
            <a:pPr>
              <a:buFont typeface="Arial" panose="020B0604020202020204" pitchFamily="34" charset="0"/>
              <a:buChar char="•"/>
            </a:pPr>
            <a:r>
              <a:rPr lang="en-US" dirty="0"/>
              <a:t>Look at letters and see letter patterns.</a:t>
            </a:r>
          </a:p>
          <a:p>
            <a:pPr marL="304792" indent="0">
              <a:buNone/>
            </a:pPr>
            <a:endParaRPr lang="en-US" dirty="0"/>
          </a:p>
          <a:p>
            <a:pPr>
              <a:buFont typeface="Arial" panose="020B0604020202020204" pitchFamily="34" charset="0"/>
              <a:buChar char="•"/>
            </a:pPr>
            <a:r>
              <a:rPr lang="en-US" dirty="0"/>
              <a:t>Recognize more and more letter sequences the more they read!</a:t>
            </a:r>
          </a:p>
          <a:p>
            <a:pPr>
              <a:buFont typeface="Arial" panose="020B0604020202020204" pitchFamily="34" charset="0"/>
              <a:buChar char="•"/>
            </a:pPr>
            <a:endParaRPr lang="en-US" dirty="0"/>
          </a:p>
          <a:p>
            <a:pPr>
              <a:buFont typeface="Arial" panose="020B0604020202020204" pitchFamily="34" charset="0"/>
              <a:buChar char="•"/>
            </a:pPr>
            <a:r>
              <a:rPr lang="en-US" dirty="0"/>
              <a:t>Over time, perceive words that contain these letter sequences almost instantaneously!</a:t>
            </a:r>
          </a:p>
          <a:p>
            <a:endParaRPr lang="en-US" dirty="0"/>
          </a:p>
        </p:txBody>
      </p:sp>
    </p:spTree>
    <p:extLst>
      <p:ext uri="{BB962C8B-B14F-4D97-AF65-F5344CB8AC3E}">
        <p14:creationId xmlns:p14="http://schemas.microsoft.com/office/powerpoint/2010/main" val="171116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Slide content</a:t>
            </a:r>
          </a:p>
          <a:p>
            <a:r>
              <a:rPr lang="en-US" i="1" dirty="0"/>
              <a:t>*****</a:t>
            </a:r>
          </a:p>
        </p:txBody>
      </p:sp>
    </p:spTree>
    <p:extLst>
      <p:ext uri="{BB962C8B-B14F-4D97-AF65-F5344CB8AC3E}">
        <p14:creationId xmlns:p14="http://schemas.microsoft.com/office/powerpoint/2010/main" val="13019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0" i="0" u="none" strike="noStrike" cap="none" dirty="0">
                <a:solidFill>
                  <a:schemeClr val="dk1"/>
                </a:solidFill>
                <a:latin typeface="Arial"/>
                <a:ea typeface="Arial"/>
                <a:cs typeface="Arial"/>
                <a:sym typeface="Arial"/>
              </a:rPr>
              <a:t>Let’s review the goals</a:t>
            </a:r>
            <a:r>
              <a:rPr lang="en-US" sz="1100" b="0" i="0" u="none" strike="noStrike" cap="none" baseline="0" dirty="0">
                <a:solidFill>
                  <a:schemeClr val="dk1"/>
                </a:solidFill>
                <a:latin typeface="Arial"/>
                <a:ea typeface="Arial"/>
                <a:cs typeface="Arial"/>
                <a:sym typeface="Arial"/>
              </a:rPr>
              <a:t> for this module.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Slide content</a:t>
            </a:r>
          </a:p>
          <a:p>
            <a:r>
              <a:rPr lang="en-US" i="1" dirty="0"/>
              <a:t>*****</a:t>
            </a:r>
          </a:p>
        </p:txBody>
      </p:sp>
    </p:spTree>
    <p:extLst>
      <p:ext uri="{BB962C8B-B14F-4D97-AF65-F5344CB8AC3E}">
        <p14:creationId xmlns:p14="http://schemas.microsoft.com/office/powerpoint/2010/main" val="3294799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Slide content</a:t>
            </a:r>
          </a:p>
          <a:p>
            <a:r>
              <a:rPr lang="en-US" i="1" dirty="0"/>
              <a:t>*****</a:t>
            </a:r>
          </a:p>
        </p:txBody>
      </p:sp>
    </p:spTree>
    <p:extLst>
      <p:ext uri="{BB962C8B-B14F-4D97-AF65-F5344CB8AC3E}">
        <p14:creationId xmlns:p14="http://schemas.microsoft.com/office/powerpoint/2010/main" val="2967986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are starting to see how this work builds a foundation</a:t>
            </a:r>
            <a:r>
              <a:rPr lang="en-US" baseline="0" dirty="0"/>
              <a:t> that will make each student successful with a book in his or her hands.  We’ll explore this connection to reading more closely in the next module.</a:t>
            </a:r>
            <a:endParaRPr lang="en-US" dirty="0"/>
          </a:p>
        </p:txBody>
      </p:sp>
    </p:spTree>
    <p:extLst>
      <p:ext uri="{BB962C8B-B14F-4D97-AF65-F5344CB8AC3E}">
        <p14:creationId xmlns:p14="http://schemas.microsoft.com/office/powerpoint/2010/main" val="1913328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week’s task involves looking closely at student writing, and may add some color to the online</a:t>
            </a:r>
            <a:r>
              <a:rPr lang="en-US" baseline="0" dirty="0"/>
              <a:t> discussion if you choose to discuss afterwards.</a:t>
            </a:r>
          </a:p>
          <a:p>
            <a:endParaRPr lang="en-US" baseline="0" dirty="0"/>
          </a:p>
          <a:p>
            <a:r>
              <a:rPr lang="en-US" baseline="0" dirty="0"/>
              <a:t>We’re asking you to collect a set of writing samples (if you aren’t school-based, we’ve provided a sample set in </a:t>
            </a:r>
            <a:r>
              <a:rPr lang="en-US" baseline="0"/>
              <a:t>the template). Using </a:t>
            </a:r>
            <a:r>
              <a:rPr lang="en-US" baseline="0" dirty="0"/>
              <a:t>the template, please do the following:</a:t>
            </a:r>
          </a:p>
          <a:p>
            <a:pPr marL="304792" indent="0">
              <a:buNone/>
            </a:pPr>
            <a:r>
              <a:rPr lang="en-US" sz="1100" dirty="0"/>
              <a:t>* Evaluate the inventive spelling- what evidence do you see of taught sound/spelling patterns?</a:t>
            </a:r>
          </a:p>
          <a:p>
            <a:pPr marL="304792" indent="0">
              <a:buNone/>
            </a:pPr>
            <a:r>
              <a:rPr lang="en-US" sz="1100" dirty="0"/>
              <a:t>* Compare this to your phonics scope and sequence and/or your school’s approach to phonics: what implications are there for instruction?</a:t>
            </a:r>
          </a:p>
          <a:p>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4" name="Shape 694"/>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1" i="0" u="none" strike="noStrike" cap="none" dirty="0">
                <a:solidFill>
                  <a:schemeClr val="dk1"/>
                </a:solidFill>
                <a:latin typeface="Arial"/>
                <a:ea typeface="Arial"/>
                <a:cs typeface="Arial"/>
                <a:sym typeface="Arial"/>
              </a:rPr>
              <a:t>Big Idea:</a:t>
            </a:r>
          </a:p>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This work that takes place between PA and Phonics is important because it sets </a:t>
            </a:r>
            <a:r>
              <a:rPr lang="en-US" sz="1100" b="0" i="0" u="none" strike="noStrike" cap="none" dirty="0">
                <a:solidFill>
                  <a:schemeClr val="dk1"/>
                </a:solidFill>
                <a:latin typeface="Arial"/>
                <a:ea typeface="Arial"/>
                <a:cs typeface="Arial"/>
                <a:sym typeface="Arial"/>
              </a:rPr>
              <a:t>up</a:t>
            </a:r>
            <a:r>
              <a:rPr lang="en" sz="1100" b="0" i="0" u="none" strike="noStrike" cap="none" dirty="0">
                <a:solidFill>
                  <a:schemeClr val="dk1"/>
                </a:solidFill>
                <a:latin typeface="Arial"/>
                <a:ea typeface="Arial"/>
                <a:cs typeface="Arial"/>
                <a:sym typeface="Arial"/>
              </a:rPr>
              <a:t> students for future learning.</a:t>
            </a: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 sz="1100" b="1" i="0" u="none" strike="noStrike" cap="none" dirty="0">
                <a:solidFill>
                  <a:schemeClr val="dk1"/>
                </a:solidFill>
                <a:latin typeface="Arial"/>
                <a:ea typeface="Arial"/>
                <a:cs typeface="Arial"/>
                <a:sym typeface="Arial"/>
              </a:rPr>
              <a:t>Details:</a:t>
            </a:r>
          </a:p>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We’ll look more closely at how the two work together as students are learning to be early readers and writers.</a:t>
            </a:r>
          </a:p>
          <a:p>
            <a:pPr marL="0" marR="0" lvl="0" indent="0" algn="l" rtl="0">
              <a:spcBef>
                <a:spcPts val="0"/>
              </a:spcBef>
              <a:spcAft>
                <a:spcPts val="0"/>
              </a:spcAft>
              <a:buSzPct val="25000"/>
              <a:buNone/>
            </a:pPr>
            <a:endParaRPr lang="en" sz="1100" b="1" i="0" u="none" strike="noStrike" cap="none" dirty="0">
              <a:solidFill>
                <a:schemeClr val="dk1"/>
              </a:solidFill>
              <a:latin typeface="Arial"/>
              <a:ea typeface="Arial"/>
              <a:cs typeface="Arial"/>
              <a:sym typeface="Arial"/>
            </a:endParaRPr>
          </a:p>
          <a:p>
            <a:pPr marL="0" marR="0" lvl="0" indent="0" algn="l" rtl="0">
              <a:spcBef>
                <a:spcPts val="0"/>
              </a:spcBef>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3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1" name="Shape 811"/>
          <p:cNvSpPr txBox="1">
            <a:spLocks noGrp="1"/>
          </p:cNvSpPr>
          <p:nvPr>
            <p:ph type="body" idx="1"/>
          </p:nvPr>
        </p:nvSpPr>
        <p:spPr>
          <a:xfrm>
            <a:off x="701042" y="4415791"/>
            <a:ext cx="560831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As we discussed in </a:t>
            </a:r>
            <a:r>
              <a:rPr lang="en-US" sz="1100" b="0" i="0" u="none" strike="noStrike" cap="none" dirty="0">
                <a:solidFill>
                  <a:schemeClr val="dk1"/>
                </a:solidFill>
                <a:latin typeface="Arial"/>
                <a:ea typeface="Arial"/>
                <a:cs typeface="Arial"/>
                <a:sym typeface="Arial"/>
              </a:rPr>
              <a:t>M</a:t>
            </a:r>
            <a:r>
              <a:rPr lang="en" sz="1100" b="0" i="0" u="none" strike="noStrike" cap="none" dirty="0">
                <a:solidFill>
                  <a:schemeClr val="dk1"/>
                </a:solidFill>
                <a:latin typeface="Arial"/>
                <a:ea typeface="Arial"/>
                <a:cs typeface="Arial"/>
                <a:sym typeface="Arial"/>
              </a:rPr>
              <a:t>odule 3, when we begin</a:t>
            </a:r>
            <a:r>
              <a:rPr lang="en" sz="1100" b="0" i="0" u="none" strike="noStrike" cap="none" baseline="0" dirty="0">
                <a:solidFill>
                  <a:schemeClr val="dk1"/>
                </a:solidFill>
                <a:latin typeface="Arial"/>
                <a:ea typeface="Arial"/>
                <a:cs typeface="Arial"/>
                <a:sym typeface="Arial"/>
              </a:rPr>
              <a:t> phonics instruction, we move from phonemes and sounds to the graphemes that represent these sounds.</a:t>
            </a:r>
          </a:p>
          <a:p>
            <a:pPr marL="0" marR="0" lvl="0" indent="0" algn="l" rtl="0">
              <a:spcBef>
                <a:spcPts val="0"/>
              </a:spcBef>
              <a:spcAft>
                <a:spcPts val="0"/>
              </a:spcAft>
              <a:buSzPct val="25000"/>
              <a:buNone/>
            </a:pPr>
            <a:endParaRPr lang="en" sz="11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 sz="1100" b="0" i="0" u="none" strike="noStrike" cap="none" baseline="0" dirty="0">
                <a:solidFill>
                  <a:schemeClr val="dk1"/>
                </a:solidFill>
                <a:latin typeface="Arial"/>
                <a:ea typeface="Arial"/>
                <a:cs typeface="Arial"/>
                <a:sym typeface="Arial"/>
              </a:rPr>
              <a:t>Students must be given the opportunity to hear and say these sounds, as well as read and write.</a:t>
            </a:r>
          </a:p>
          <a:p>
            <a:pPr marL="0" marR="0" lvl="0" indent="0" algn="l" rtl="0">
              <a:spcBef>
                <a:spcPts val="0"/>
              </a:spcBef>
              <a:spcAft>
                <a:spcPts val="0"/>
              </a:spcAft>
              <a:buSzPct val="25000"/>
              <a:buNone/>
            </a:pPr>
            <a:endParaRPr lang="en" sz="1100" b="0" i="0" u="none" strike="noStrike" cap="none" baseline="0"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100" b="0" i="0" u="none" strike="noStrike" cap="none" baseline="0" dirty="0">
                <a:solidFill>
                  <a:schemeClr val="dk1"/>
                </a:solidFill>
                <a:latin typeface="Arial"/>
                <a:ea typeface="Arial"/>
                <a:cs typeface="Arial"/>
                <a:sym typeface="Arial"/>
              </a:rPr>
              <a:t>N</a:t>
            </a:r>
            <a:r>
              <a:rPr lang="en" sz="1100" b="0" i="0" u="none" strike="noStrike" cap="none" baseline="0" dirty="0">
                <a:solidFill>
                  <a:schemeClr val="dk1"/>
                </a:solidFill>
                <a:latin typeface="Arial"/>
                <a:ea typeface="Arial"/>
                <a:cs typeface="Arial"/>
                <a:sym typeface="Arial"/>
              </a:rPr>
              <a:t>ote the instruction will progress at the rate of student learning so, as they learn more sounds, they’ll be able to read and write more words.  Here, they’re just learning initial consonants, so that is the content of their writing.</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183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move into some more practical</a:t>
            </a:r>
            <a:r>
              <a:rPr lang="en-US" baseline="0" dirty="0"/>
              <a:t> guidance for how to teach systematic phonics effectively.</a:t>
            </a:r>
            <a:endParaRPr lang="en-US" dirty="0"/>
          </a:p>
        </p:txBody>
      </p:sp>
    </p:spTree>
    <p:extLst>
      <p:ext uri="{BB962C8B-B14F-4D97-AF65-F5344CB8AC3E}">
        <p14:creationId xmlns:p14="http://schemas.microsoft.com/office/powerpoint/2010/main" val="423051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teaching sound and spelling patterns, it is important</a:t>
            </a:r>
            <a:r>
              <a:rPr lang="en-US" baseline="0" dirty="0"/>
              <a:t> that we are giving students multiple “at bats” with all the related skills.  They need to be able to hear the sound, say the sound, read words that contain the sound, and spell the sound using the graphemes that represent it.</a:t>
            </a:r>
          </a:p>
          <a:p>
            <a:endParaRPr lang="en-US" baseline="0" dirty="0"/>
          </a:p>
          <a:p>
            <a:r>
              <a:rPr lang="en-US" baseline="0" dirty="0"/>
              <a:t>Let’s take a closer look at what each one means.</a:t>
            </a:r>
            <a:endParaRPr lang="en-US" dirty="0"/>
          </a:p>
        </p:txBody>
      </p:sp>
    </p:spTree>
    <p:extLst>
      <p:ext uri="{BB962C8B-B14F-4D97-AF65-F5344CB8AC3E}">
        <p14:creationId xmlns:p14="http://schemas.microsoft.com/office/powerpoint/2010/main" val="156174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students are listening for the long e sound.  This task is based</a:t>
            </a:r>
            <a:r>
              <a:rPr lang="en-US" baseline="0" dirty="0"/>
              <a:t> on oral discrimination.  Students can not be expected to read or write a sound they aren’t able to hear.</a:t>
            </a:r>
            <a:endParaRPr lang="en-US" dirty="0"/>
          </a:p>
        </p:txBody>
      </p:sp>
    </p:spTree>
    <p:extLst>
      <p:ext uri="{BB962C8B-B14F-4D97-AF65-F5344CB8AC3E}">
        <p14:creationId xmlns:p14="http://schemas.microsoft.com/office/powerpoint/2010/main" val="118250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comes saying the sound.</a:t>
            </a:r>
          </a:p>
          <a:p>
            <a:endParaRPr lang="en-US" dirty="0"/>
          </a:p>
          <a:p>
            <a:r>
              <a:rPr lang="en-US" dirty="0"/>
              <a:t>Note that there are many ways to do this.  Blending, </a:t>
            </a:r>
            <a:r>
              <a:rPr lang="en-US" baseline="0" dirty="0"/>
              <a:t>or combining individual phonemes into words, and segmenting, or breaking up words into their individual phonemes, are both important instructional routines.</a:t>
            </a:r>
          </a:p>
          <a:p>
            <a:endParaRPr lang="en-US" baseline="0" dirty="0"/>
          </a:p>
          <a:p>
            <a:r>
              <a:rPr lang="en-US" baseline="0" dirty="0"/>
              <a:t>Note effective engagement strategies as well as kinesthetic tips here.  Students can tap out the sounds on their fingers, or across their arms, or stand up and do full body movements, or throw a ball for each sound– there are so many ways to make this work fun!</a:t>
            </a:r>
            <a:endParaRPr lang="en-US" dirty="0"/>
          </a:p>
        </p:txBody>
      </p:sp>
    </p:spTree>
    <p:extLst>
      <p:ext uri="{BB962C8B-B14F-4D97-AF65-F5344CB8AC3E}">
        <p14:creationId xmlns:p14="http://schemas.microsoft.com/office/powerpoint/2010/main" val="1042980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Images">
    <p:spTree>
      <p:nvGrpSpPr>
        <p:cNvPr id="1" name="Shape 243"/>
        <p:cNvGrpSpPr/>
        <p:nvPr/>
      </p:nvGrpSpPr>
      <p:grpSpPr>
        <a:xfrm>
          <a:off x="0" y="0"/>
          <a:ext cx="0" cy="0"/>
          <a:chOff x="0" y="0"/>
          <a:chExt cx="0" cy="0"/>
        </a:xfrm>
      </p:grpSpPr>
      <p:sp>
        <p:nvSpPr>
          <p:cNvPr id="244" name="Shape 244"/>
          <p:cNvSpPr>
            <a:spLocks noGrp="1"/>
          </p:cNvSpPr>
          <p:nvPr>
            <p:ph type="pic" idx="2"/>
          </p:nvPr>
        </p:nvSpPr>
        <p:spPr>
          <a:xfrm>
            <a:off x="4616451" y="1600200"/>
            <a:ext cx="4070351"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45" name="Shape 24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6" name="Shape 246"/>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3"/>
          </p:nvPr>
        </p:nvSpPr>
        <p:spPr>
          <a:xfrm>
            <a:off x="457199" y="1600200"/>
            <a:ext cx="4073524"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48" name="Shape 248"/>
          <p:cNvSpPr txBox="1">
            <a:spLocks noGrp="1"/>
          </p:cNvSpPr>
          <p:nvPr>
            <p:ph type="body" idx="4"/>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250" name="Shape 25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51" name="Shape 2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52" name="Shape 2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19969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55058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dirty="0">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dirty="0">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dirty="0">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dirty="0">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3" r:id="rId11"/>
    <p:sldLayoutId id="2147483684" r:id="rId12"/>
    <p:sldLayoutId id="2147483714" r:id="rId13"/>
    <p:sldLayoutId id="214748371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4.png"/><Relationship Id="rId18" Type="http://schemas.microsoft.com/office/2007/relationships/hdphoto" Target="../media/hdphoto4.wdp"/><Relationship Id="rId3" Type="http://schemas.openxmlformats.org/officeDocument/2006/relationships/image" Target="../media/image17.jpg"/><Relationship Id="rId21" Type="http://schemas.openxmlformats.org/officeDocument/2006/relationships/image" Target="../media/image38.png"/><Relationship Id="rId7" Type="http://schemas.openxmlformats.org/officeDocument/2006/relationships/image" Target="../media/image29.jpg"/><Relationship Id="rId12" Type="http://schemas.microsoft.com/office/2007/relationships/hdphoto" Target="../media/hdphoto1.wdp"/><Relationship Id="rId17" Type="http://schemas.openxmlformats.org/officeDocument/2006/relationships/image" Target="../media/image36.png"/><Relationship Id="rId2" Type="http://schemas.openxmlformats.org/officeDocument/2006/relationships/notesSlide" Target="../notesSlides/notesSlide13.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31.png"/><Relationship Id="rId14" Type="http://schemas.microsoft.com/office/2007/relationships/hdphoto" Target="../media/hdphoto2.wdp"/><Relationship Id="rId22"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chievethecore.org/aligned/at-the-foundation-of-foundational-skills-structured-phonics/"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achievethecore.org/aligned/wp-content/uploads/2017/03/Why-a-Structured-Phonics-Program-is-Effective.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a:t>
            </a:r>
            <a:r>
              <a:rPr lang="en">
                <a:solidFill>
                  <a:schemeClr val="accent1"/>
                </a:solidFill>
              </a:rPr>
              <a:t>Skills Mini-Course</a:t>
            </a:r>
            <a:endParaRPr lang="en-US" dirty="0"/>
          </a:p>
        </p:txBody>
      </p:sp>
      <p:sp>
        <p:nvSpPr>
          <p:cNvPr id="15" name="Subtitle 14"/>
          <p:cNvSpPr>
            <a:spLocks noGrp="1"/>
          </p:cNvSpPr>
          <p:nvPr>
            <p:ph type="subTitle" idx="1"/>
          </p:nvPr>
        </p:nvSpPr>
        <p:spPr/>
        <p:txBody>
          <a:bodyPr/>
          <a:lstStyle/>
          <a:p>
            <a:r>
              <a:rPr lang="en-US" dirty="0"/>
              <a:t>Module 4: Phonics (Part 2) – Application</a:t>
            </a:r>
          </a:p>
        </p:txBody>
      </p:sp>
    </p:spTree>
    <p:extLst>
      <p:ext uri="{BB962C8B-B14F-4D97-AF65-F5344CB8AC3E}">
        <p14:creationId xmlns:p14="http://schemas.microsoft.com/office/powerpoint/2010/main" val="84383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324852" y="145413"/>
            <a:ext cx="8229600" cy="1143000"/>
          </a:xfrm>
        </p:spPr>
        <p:txBody>
          <a:bodyPr/>
          <a:lstStyle/>
          <a:p>
            <a:r>
              <a:rPr lang="en-US" sz="3600" b="1" dirty="0"/>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3"/>
          <a:stretch>
            <a:fillRect/>
          </a:stretch>
        </p:blipFill>
        <p:spPr>
          <a:xfrm>
            <a:off x="2268560" y="294762"/>
            <a:ext cx="725032" cy="844301"/>
          </a:xfrm>
          <a:prstGeom prst="rect">
            <a:avLst/>
          </a:prstGeom>
        </p:spPr>
      </p:pic>
      <p:sp>
        <p:nvSpPr>
          <p:cNvPr id="6" name="Title 1">
            <a:extLst>
              <a:ext uri="{FF2B5EF4-FFF2-40B4-BE49-F238E27FC236}">
                <a16:creationId xmlns:a16="http://schemas.microsoft.com/office/drawing/2014/main" id="{DD2082F0-B0C4-49DC-AA9F-DD0AF04FFAD0}"/>
              </a:ext>
            </a:extLst>
          </p:cNvPr>
          <p:cNvSpPr txBox="1">
            <a:spLocks/>
          </p:cNvSpPr>
          <p:nvPr/>
        </p:nvSpPr>
        <p:spPr>
          <a:xfrm>
            <a:off x="324852" y="113906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accent2"/>
                </a:solidFill>
              </a:rPr>
              <a:t>Say it </a:t>
            </a:r>
          </a:p>
        </p:txBody>
      </p:sp>
      <p:pic>
        <p:nvPicPr>
          <p:cNvPr id="8" name="Picture 7" descr="A close up of a logo&#10;&#10;Description generated with very high confidence">
            <a:extLst>
              <a:ext uri="{FF2B5EF4-FFF2-40B4-BE49-F238E27FC236}">
                <a16:creationId xmlns:a16="http://schemas.microsoft.com/office/drawing/2014/main" id="{103D8C50-D530-4C95-ABFF-B7DB5E856848}"/>
              </a:ext>
            </a:extLst>
          </p:cNvPr>
          <p:cNvPicPr>
            <a:picLocks noChangeAspect="1"/>
          </p:cNvPicPr>
          <p:nvPr/>
        </p:nvPicPr>
        <p:blipFill>
          <a:blip r:embed="rId4"/>
          <a:stretch>
            <a:fillRect/>
          </a:stretch>
        </p:blipFill>
        <p:spPr>
          <a:xfrm>
            <a:off x="1880493" y="1386697"/>
            <a:ext cx="1799686" cy="943184"/>
          </a:xfrm>
          <a:prstGeom prst="rect">
            <a:avLst/>
          </a:prstGeom>
        </p:spPr>
      </p:pic>
      <p:pic>
        <p:nvPicPr>
          <p:cNvPr id="3" name="Picture 2">
            <a:extLst>
              <a:ext uri="{FF2B5EF4-FFF2-40B4-BE49-F238E27FC236}">
                <a16:creationId xmlns:a16="http://schemas.microsoft.com/office/drawing/2014/main" id="{C2A42F60-3555-4C40-AB08-E73A0BEB3B13}"/>
              </a:ext>
            </a:extLst>
          </p:cNvPr>
          <p:cNvPicPr>
            <a:picLocks noChangeAspect="1"/>
          </p:cNvPicPr>
          <p:nvPr/>
        </p:nvPicPr>
        <p:blipFill>
          <a:blip r:embed="rId5"/>
          <a:stretch>
            <a:fillRect/>
          </a:stretch>
        </p:blipFill>
        <p:spPr>
          <a:xfrm>
            <a:off x="234569" y="3689093"/>
            <a:ext cx="1950018" cy="2029843"/>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FB9CD27A-F71A-4F6B-BEC4-02C2BA467B21}"/>
              </a:ext>
            </a:extLst>
          </p:cNvPr>
          <p:cNvPicPr>
            <a:picLocks noChangeAspect="1"/>
          </p:cNvPicPr>
          <p:nvPr/>
        </p:nvPicPr>
        <p:blipFill>
          <a:blip r:embed="rId4"/>
          <a:stretch>
            <a:fillRect/>
          </a:stretch>
        </p:blipFill>
        <p:spPr>
          <a:xfrm>
            <a:off x="1169581" y="2769809"/>
            <a:ext cx="4786043" cy="1838570"/>
          </a:xfrm>
          <a:prstGeom prst="rect">
            <a:avLst/>
          </a:prstGeom>
        </p:spPr>
      </p:pic>
      <p:sp>
        <p:nvSpPr>
          <p:cNvPr id="11" name="TextBox 10">
            <a:extLst>
              <a:ext uri="{FF2B5EF4-FFF2-40B4-BE49-F238E27FC236}">
                <a16:creationId xmlns:a16="http://schemas.microsoft.com/office/drawing/2014/main" id="{FE085F3B-647D-4CC1-ABFC-5E714F9F343B}"/>
              </a:ext>
            </a:extLst>
          </p:cNvPr>
          <p:cNvSpPr txBox="1"/>
          <p:nvPr/>
        </p:nvSpPr>
        <p:spPr>
          <a:xfrm>
            <a:off x="2346564" y="3097037"/>
            <a:ext cx="2513830" cy="1025987"/>
          </a:xfrm>
          <a:prstGeom prst="rect">
            <a:avLst/>
          </a:prstGeom>
          <a:noFill/>
        </p:spPr>
        <p:txBody>
          <a:bodyPr wrap="none" rtlCol="0">
            <a:spAutoFit/>
          </a:bodyPr>
          <a:lstStyle/>
          <a:p>
            <a:r>
              <a:rPr lang="en-US" sz="1800" dirty="0">
                <a:latin typeface="Lucida Sans" panose="020B0602030504020204" pitchFamily="34" charset="0"/>
              </a:rPr>
              <a:t>Blend these sounds:</a:t>
            </a:r>
          </a:p>
          <a:p>
            <a:r>
              <a:rPr lang="en-US" sz="2400" dirty="0">
                <a:latin typeface="Lucida Sans" panose="020B0602030504020204" pitchFamily="34" charset="0"/>
              </a:rPr>
              <a:t>/f/  </a:t>
            </a:r>
            <a:r>
              <a:rPr lang="en-US" sz="2400" b="1" dirty="0">
                <a:solidFill>
                  <a:schemeClr val="accent2"/>
                </a:solidFill>
                <a:latin typeface="Lucida Sans" panose="020B0602030504020204" pitchFamily="34" charset="0"/>
              </a:rPr>
              <a:t>  </a:t>
            </a:r>
            <a:r>
              <a:rPr lang="en-US" sz="2400" b="1" dirty="0">
                <a:solidFill>
                  <a:schemeClr val="accent2"/>
                </a:solidFill>
              </a:rPr>
              <a:t>/ee/</a:t>
            </a:r>
            <a:r>
              <a:rPr lang="en-US" sz="2400" b="1" dirty="0">
                <a:solidFill>
                  <a:schemeClr val="accent2"/>
                </a:solidFill>
                <a:latin typeface="Lucida Sans" panose="020B0602030504020204" pitchFamily="34" charset="0"/>
              </a:rPr>
              <a:t>     </a:t>
            </a:r>
            <a:r>
              <a:rPr lang="en-US" sz="2400" dirty="0">
                <a:latin typeface="Lucida Sans" panose="020B0602030504020204" pitchFamily="34" charset="0"/>
              </a:rPr>
              <a:t>/t/ </a:t>
            </a:r>
          </a:p>
          <a:p>
            <a:endParaRPr lang="en-US" dirty="0"/>
          </a:p>
        </p:txBody>
      </p:sp>
      <p:grpSp>
        <p:nvGrpSpPr>
          <p:cNvPr id="19" name="Group 18">
            <a:extLst>
              <a:ext uri="{FF2B5EF4-FFF2-40B4-BE49-F238E27FC236}">
                <a16:creationId xmlns:a16="http://schemas.microsoft.com/office/drawing/2014/main" id="{4F0F92F5-7291-435B-9596-14BCF48FCFB2}"/>
              </a:ext>
            </a:extLst>
          </p:cNvPr>
          <p:cNvGrpSpPr/>
          <p:nvPr/>
        </p:nvGrpSpPr>
        <p:grpSpPr>
          <a:xfrm>
            <a:off x="1316771" y="4368998"/>
            <a:ext cx="4786043" cy="1838570"/>
            <a:chOff x="1316771" y="4368998"/>
            <a:chExt cx="4786043" cy="1838570"/>
          </a:xfrm>
        </p:grpSpPr>
        <p:pic>
          <p:nvPicPr>
            <p:cNvPr id="12" name="Picture 11" descr="A close up of a logo&#10;&#10;Description generated with very high confidence">
              <a:extLst>
                <a:ext uri="{FF2B5EF4-FFF2-40B4-BE49-F238E27FC236}">
                  <a16:creationId xmlns:a16="http://schemas.microsoft.com/office/drawing/2014/main" id="{EE2CA8AA-74DC-40FB-AE09-EAD399904E26}"/>
                </a:ext>
              </a:extLst>
            </p:cNvPr>
            <p:cNvPicPr>
              <a:picLocks noChangeAspect="1"/>
            </p:cNvPicPr>
            <p:nvPr/>
          </p:nvPicPr>
          <p:blipFill>
            <a:blip r:embed="rId4"/>
            <a:stretch>
              <a:fillRect/>
            </a:stretch>
          </p:blipFill>
          <p:spPr>
            <a:xfrm>
              <a:off x="1316771" y="4368998"/>
              <a:ext cx="4786043" cy="1838570"/>
            </a:xfrm>
            <a:prstGeom prst="rect">
              <a:avLst/>
            </a:prstGeom>
          </p:spPr>
        </p:pic>
        <p:sp>
          <p:nvSpPr>
            <p:cNvPr id="13" name="TextBox 12">
              <a:extLst>
                <a:ext uri="{FF2B5EF4-FFF2-40B4-BE49-F238E27FC236}">
                  <a16:creationId xmlns:a16="http://schemas.microsoft.com/office/drawing/2014/main" id="{CF7C2D3F-0EA3-4768-90FC-8B3CECC542C3}"/>
                </a:ext>
              </a:extLst>
            </p:cNvPr>
            <p:cNvSpPr txBox="1"/>
            <p:nvPr/>
          </p:nvSpPr>
          <p:spPr>
            <a:xfrm>
              <a:off x="2408567" y="4704014"/>
              <a:ext cx="2728632" cy="800219"/>
            </a:xfrm>
            <a:prstGeom prst="rect">
              <a:avLst/>
            </a:prstGeom>
            <a:noFill/>
          </p:spPr>
          <p:txBody>
            <a:bodyPr wrap="none" rtlCol="0">
              <a:spAutoFit/>
            </a:bodyPr>
            <a:lstStyle/>
            <a:p>
              <a:r>
                <a:rPr lang="en-US" sz="1800" dirty="0">
                  <a:latin typeface="Lucida Sans" panose="020B0602030504020204" pitchFamily="34" charset="0"/>
                </a:rPr>
                <a:t>Segment these words: </a:t>
              </a:r>
            </a:p>
            <a:p>
              <a:pPr algn="ctr"/>
              <a:r>
                <a:rPr lang="en-US" sz="2800" dirty="0">
                  <a:latin typeface="Lucida Sans" panose="020B0602030504020204" pitchFamily="34" charset="0"/>
                </a:rPr>
                <a:t>sleep</a:t>
              </a:r>
            </a:p>
          </p:txBody>
        </p:sp>
      </p:grpSp>
      <p:pic>
        <p:nvPicPr>
          <p:cNvPr id="14" name="Picture 13">
            <a:extLst>
              <a:ext uri="{FF2B5EF4-FFF2-40B4-BE49-F238E27FC236}">
                <a16:creationId xmlns:a16="http://schemas.microsoft.com/office/drawing/2014/main" id="{0B58FD0C-170B-49BC-8774-138415E7CB19}"/>
              </a:ext>
            </a:extLst>
          </p:cNvPr>
          <p:cNvPicPr>
            <a:picLocks noChangeAspect="1"/>
          </p:cNvPicPr>
          <p:nvPr/>
        </p:nvPicPr>
        <p:blipFill>
          <a:blip r:embed="rId6"/>
          <a:stretch>
            <a:fillRect/>
          </a:stretch>
        </p:blipFill>
        <p:spPr>
          <a:xfrm>
            <a:off x="5619630" y="2588191"/>
            <a:ext cx="2370221" cy="1744125"/>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74883F10-7FF5-4540-A672-59CA1738C6A4}"/>
              </a:ext>
            </a:extLst>
          </p:cNvPr>
          <p:cNvPicPr>
            <a:picLocks noChangeAspect="1"/>
          </p:cNvPicPr>
          <p:nvPr/>
        </p:nvPicPr>
        <p:blipFill>
          <a:blip r:embed="rId4"/>
          <a:stretch>
            <a:fillRect/>
          </a:stretch>
        </p:blipFill>
        <p:spPr>
          <a:xfrm flipH="1">
            <a:off x="4702925" y="654621"/>
            <a:ext cx="2828781" cy="1344990"/>
          </a:xfrm>
          <a:prstGeom prst="rect">
            <a:avLst/>
          </a:prstGeom>
        </p:spPr>
      </p:pic>
      <p:sp>
        <p:nvSpPr>
          <p:cNvPr id="16" name="TextBox 15">
            <a:extLst>
              <a:ext uri="{FF2B5EF4-FFF2-40B4-BE49-F238E27FC236}">
                <a16:creationId xmlns:a16="http://schemas.microsoft.com/office/drawing/2014/main" id="{437A366E-2E52-4A1A-9421-E6FDE9C4DF59}"/>
              </a:ext>
            </a:extLst>
          </p:cNvPr>
          <p:cNvSpPr txBox="1"/>
          <p:nvPr/>
        </p:nvSpPr>
        <p:spPr>
          <a:xfrm>
            <a:off x="5667729" y="885269"/>
            <a:ext cx="947695" cy="872098"/>
          </a:xfrm>
          <a:prstGeom prst="rect">
            <a:avLst/>
          </a:prstGeom>
          <a:noFill/>
        </p:spPr>
        <p:txBody>
          <a:bodyPr wrap="none" rtlCol="0">
            <a:spAutoFit/>
          </a:bodyPr>
          <a:lstStyle/>
          <a:p>
            <a:r>
              <a:rPr lang="en-US" sz="3200" dirty="0">
                <a:latin typeface="Lucida Sans" panose="020B0602030504020204" pitchFamily="34" charset="0"/>
              </a:rPr>
              <a:t>feet</a:t>
            </a:r>
            <a:endParaRPr lang="en-US" sz="2400" dirty="0">
              <a:latin typeface="Lucida Sans" panose="020B0602030504020204" pitchFamily="34" charset="0"/>
            </a:endParaRPr>
          </a:p>
          <a:p>
            <a:endParaRPr lang="en-US" dirty="0"/>
          </a:p>
        </p:txBody>
      </p:sp>
      <p:grpSp>
        <p:nvGrpSpPr>
          <p:cNvPr id="20" name="Group 19">
            <a:extLst>
              <a:ext uri="{FF2B5EF4-FFF2-40B4-BE49-F238E27FC236}">
                <a16:creationId xmlns:a16="http://schemas.microsoft.com/office/drawing/2014/main" id="{5F241674-CD8F-4742-80E3-E0FAF6765D1B}"/>
              </a:ext>
            </a:extLst>
          </p:cNvPr>
          <p:cNvGrpSpPr/>
          <p:nvPr/>
        </p:nvGrpSpPr>
        <p:grpSpPr>
          <a:xfrm>
            <a:off x="6498502" y="1232100"/>
            <a:ext cx="3119499" cy="1344990"/>
            <a:chOff x="6539913" y="3016598"/>
            <a:chExt cx="3119499" cy="1344990"/>
          </a:xfrm>
        </p:grpSpPr>
        <p:pic>
          <p:nvPicPr>
            <p:cNvPr id="17" name="Picture 16" descr="A close up of a logo&#10;&#10;Description generated with very high confidence">
              <a:extLst>
                <a:ext uri="{FF2B5EF4-FFF2-40B4-BE49-F238E27FC236}">
                  <a16:creationId xmlns:a16="http://schemas.microsoft.com/office/drawing/2014/main" id="{EDB4BC41-061D-488C-8442-4BE635F78DE2}"/>
                </a:ext>
              </a:extLst>
            </p:cNvPr>
            <p:cNvPicPr>
              <a:picLocks noChangeAspect="1"/>
            </p:cNvPicPr>
            <p:nvPr/>
          </p:nvPicPr>
          <p:blipFill>
            <a:blip r:embed="rId4"/>
            <a:stretch>
              <a:fillRect/>
            </a:stretch>
          </p:blipFill>
          <p:spPr>
            <a:xfrm>
              <a:off x="6539913" y="3016598"/>
              <a:ext cx="3119499" cy="1344990"/>
            </a:xfrm>
            <a:prstGeom prst="rect">
              <a:avLst/>
            </a:prstGeom>
          </p:spPr>
        </p:pic>
        <p:sp>
          <p:nvSpPr>
            <p:cNvPr id="18" name="TextBox 17">
              <a:extLst>
                <a:ext uri="{FF2B5EF4-FFF2-40B4-BE49-F238E27FC236}">
                  <a16:creationId xmlns:a16="http://schemas.microsoft.com/office/drawing/2014/main" id="{8B639338-7BBC-4F83-8BCE-694C4A6BAB29}"/>
                </a:ext>
              </a:extLst>
            </p:cNvPr>
            <p:cNvSpPr txBox="1"/>
            <p:nvPr/>
          </p:nvSpPr>
          <p:spPr>
            <a:xfrm>
              <a:off x="7173111" y="3322237"/>
              <a:ext cx="2160770" cy="656655"/>
            </a:xfrm>
            <a:prstGeom prst="rect">
              <a:avLst/>
            </a:prstGeom>
            <a:noFill/>
          </p:spPr>
          <p:txBody>
            <a:bodyPr wrap="square" rtlCol="0">
              <a:spAutoFit/>
            </a:bodyPr>
            <a:lstStyle/>
            <a:p>
              <a:r>
                <a:rPr lang="en-US" sz="1800" dirty="0">
                  <a:latin typeface="Lucida Sans" panose="020B0602030504020204" pitchFamily="34" charset="0"/>
                </a:rPr>
                <a:t>/s/ /l/ </a:t>
              </a:r>
              <a:r>
                <a:rPr lang="en-US" sz="1800" b="1" dirty="0">
                  <a:solidFill>
                    <a:schemeClr val="accent2"/>
                  </a:solidFill>
                </a:rPr>
                <a:t>/ee/  </a:t>
              </a:r>
              <a:r>
                <a:rPr lang="en-US" sz="1800" dirty="0">
                  <a:latin typeface="Lucida Sans" panose="020B0602030504020204" pitchFamily="34" charset="0"/>
                </a:rPr>
                <a:t>/p/</a:t>
              </a:r>
              <a:endParaRPr lang="en-US" sz="1400" dirty="0">
                <a:latin typeface="Lucida Sans" panose="020B0602030504020204" pitchFamily="34" charset="0"/>
              </a:endParaRPr>
            </a:p>
            <a:p>
              <a:endParaRPr lang="en-US" dirty="0"/>
            </a:p>
          </p:txBody>
        </p:sp>
      </p:grpSp>
      <p:sp>
        <p:nvSpPr>
          <p:cNvPr id="21" name="Rectangle 20">
            <a:extLst>
              <a:ext uri="{FF2B5EF4-FFF2-40B4-BE49-F238E27FC236}">
                <a16:creationId xmlns:a16="http://schemas.microsoft.com/office/drawing/2014/main" id="{D383E530-468E-463E-9120-E9FBA6D900BD}"/>
              </a:ext>
            </a:extLst>
          </p:cNvPr>
          <p:cNvSpPr/>
          <p:nvPr/>
        </p:nvSpPr>
        <p:spPr>
          <a:xfrm>
            <a:off x="2346564" y="1483771"/>
            <a:ext cx="867545" cy="584775"/>
          </a:xfrm>
          <a:prstGeom prst="rect">
            <a:avLst/>
          </a:prstGeom>
        </p:spPr>
        <p:txBody>
          <a:bodyPr wrap="none">
            <a:spAutoFit/>
          </a:bodyPr>
          <a:lstStyle/>
          <a:p>
            <a:r>
              <a:rPr lang="en-US" sz="3200" b="1" dirty="0">
                <a:solidFill>
                  <a:schemeClr val="accent2"/>
                </a:solidFill>
              </a:rPr>
              <a:t>/ee/</a:t>
            </a:r>
          </a:p>
        </p:txBody>
      </p:sp>
    </p:spTree>
    <p:extLst>
      <p:ext uri="{BB962C8B-B14F-4D97-AF65-F5344CB8AC3E}">
        <p14:creationId xmlns:p14="http://schemas.microsoft.com/office/powerpoint/2010/main" val="376252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324852" y="145413"/>
            <a:ext cx="8229600" cy="1143000"/>
          </a:xfrm>
        </p:spPr>
        <p:txBody>
          <a:bodyPr/>
          <a:lstStyle/>
          <a:p>
            <a:r>
              <a:rPr lang="en-US" sz="3600" b="1" dirty="0"/>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3"/>
          <a:stretch>
            <a:fillRect/>
          </a:stretch>
        </p:blipFill>
        <p:spPr>
          <a:xfrm>
            <a:off x="2575987" y="374974"/>
            <a:ext cx="725032" cy="844301"/>
          </a:xfrm>
          <a:prstGeom prst="rect">
            <a:avLst/>
          </a:prstGeom>
        </p:spPr>
      </p:pic>
      <p:sp>
        <p:nvSpPr>
          <p:cNvPr id="6" name="Title 1">
            <a:extLst>
              <a:ext uri="{FF2B5EF4-FFF2-40B4-BE49-F238E27FC236}">
                <a16:creationId xmlns:a16="http://schemas.microsoft.com/office/drawing/2014/main" id="{DD2082F0-B0C4-49DC-AA9F-DD0AF04FFAD0}"/>
              </a:ext>
            </a:extLst>
          </p:cNvPr>
          <p:cNvSpPr txBox="1">
            <a:spLocks/>
          </p:cNvSpPr>
          <p:nvPr/>
        </p:nvSpPr>
        <p:spPr>
          <a:xfrm>
            <a:off x="324852" y="113906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t>Say it </a:t>
            </a:r>
          </a:p>
        </p:txBody>
      </p:sp>
      <p:pic>
        <p:nvPicPr>
          <p:cNvPr id="8" name="Picture 7" descr="A close up of a logo&#10;&#10;Description generated with very high confidence">
            <a:extLst>
              <a:ext uri="{FF2B5EF4-FFF2-40B4-BE49-F238E27FC236}">
                <a16:creationId xmlns:a16="http://schemas.microsoft.com/office/drawing/2014/main" id="{103D8C50-D530-4C95-ABFF-B7DB5E856848}"/>
              </a:ext>
            </a:extLst>
          </p:cNvPr>
          <p:cNvPicPr>
            <a:picLocks noChangeAspect="1"/>
          </p:cNvPicPr>
          <p:nvPr/>
        </p:nvPicPr>
        <p:blipFill>
          <a:blip r:embed="rId4"/>
          <a:stretch>
            <a:fillRect/>
          </a:stretch>
        </p:blipFill>
        <p:spPr>
          <a:xfrm>
            <a:off x="1773693" y="1411068"/>
            <a:ext cx="1799686" cy="943184"/>
          </a:xfrm>
          <a:prstGeom prst="rect">
            <a:avLst/>
          </a:prstGeom>
        </p:spPr>
      </p:pic>
      <p:pic>
        <p:nvPicPr>
          <p:cNvPr id="3" name="Picture 2">
            <a:extLst>
              <a:ext uri="{FF2B5EF4-FFF2-40B4-BE49-F238E27FC236}">
                <a16:creationId xmlns:a16="http://schemas.microsoft.com/office/drawing/2014/main" id="{C2A42F60-3555-4C40-AB08-E73A0BEB3B13}"/>
              </a:ext>
            </a:extLst>
          </p:cNvPr>
          <p:cNvPicPr>
            <a:picLocks noChangeAspect="1"/>
          </p:cNvPicPr>
          <p:nvPr/>
        </p:nvPicPr>
        <p:blipFill>
          <a:blip r:embed="rId5"/>
          <a:stretch>
            <a:fillRect/>
          </a:stretch>
        </p:blipFill>
        <p:spPr>
          <a:xfrm>
            <a:off x="1419267" y="4135563"/>
            <a:ext cx="1698585" cy="1768117"/>
          </a:xfrm>
          <a:prstGeom prst="rect">
            <a:avLst/>
          </a:prstGeom>
        </p:spPr>
      </p:pic>
      <p:sp>
        <p:nvSpPr>
          <p:cNvPr id="21" name="Title 1">
            <a:extLst>
              <a:ext uri="{FF2B5EF4-FFF2-40B4-BE49-F238E27FC236}">
                <a16:creationId xmlns:a16="http://schemas.microsoft.com/office/drawing/2014/main" id="{D600E69D-175C-4A5B-B6C4-0668E8B77AF1}"/>
              </a:ext>
            </a:extLst>
          </p:cNvPr>
          <p:cNvSpPr txBox="1">
            <a:spLocks/>
          </p:cNvSpPr>
          <p:nvPr/>
        </p:nvSpPr>
        <p:spPr>
          <a:xfrm>
            <a:off x="324852" y="2254788"/>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accent2"/>
                </a:solidFill>
              </a:rPr>
              <a:t>Read it</a:t>
            </a:r>
          </a:p>
        </p:txBody>
      </p:sp>
      <p:pic>
        <p:nvPicPr>
          <p:cNvPr id="22" name="Picture 21">
            <a:extLst>
              <a:ext uri="{FF2B5EF4-FFF2-40B4-BE49-F238E27FC236}">
                <a16:creationId xmlns:a16="http://schemas.microsoft.com/office/drawing/2014/main" id="{3C4926BA-C65E-466B-9EA1-535BD4B97BA9}"/>
              </a:ext>
            </a:extLst>
          </p:cNvPr>
          <p:cNvPicPr>
            <a:picLocks noChangeAspect="1"/>
          </p:cNvPicPr>
          <p:nvPr/>
        </p:nvPicPr>
        <p:blipFill>
          <a:blip r:embed="rId6"/>
          <a:stretch>
            <a:fillRect/>
          </a:stretch>
        </p:blipFill>
        <p:spPr>
          <a:xfrm>
            <a:off x="2268560" y="2392264"/>
            <a:ext cx="904828" cy="1194503"/>
          </a:xfrm>
          <a:prstGeom prst="rect">
            <a:avLst/>
          </a:prstGeom>
        </p:spPr>
      </p:pic>
      <p:pic>
        <p:nvPicPr>
          <p:cNvPr id="5" name="Picture 4">
            <a:extLst>
              <a:ext uri="{FF2B5EF4-FFF2-40B4-BE49-F238E27FC236}">
                <a16:creationId xmlns:a16="http://schemas.microsoft.com/office/drawing/2014/main" id="{CAEB7C47-26EE-4EC2-BABF-2374BD0F1880}"/>
              </a:ext>
            </a:extLst>
          </p:cNvPr>
          <p:cNvPicPr>
            <a:picLocks noChangeAspect="1"/>
          </p:cNvPicPr>
          <p:nvPr/>
        </p:nvPicPr>
        <p:blipFill>
          <a:blip r:embed="rId7"/>
          <a:stretch>
            <a:fillRect/>
          </a:stretch>
        </p:blipFill>
        <p:spPr>
          <a:xfrm>
            <a:off x="5106869" y="1603526"/>
            <a:ext cx="3895468" cy="2260552"/>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DE6C289E-FEF0-4AB3-B938-43AB5B7BC8BF}"/>
              </a:ext>
            </a:extLst>
          </p:cNvPr>
          <p:cNvPicPr>
            <a:picLocks noChangeAspect="1"/>
          </p:cNvPicPr>
          <p:nvPr/>
        </p:nvPicPr>
        <p:blipFill>
          <a:blip r:embed="rId4"/>
          <a:stretch>
            <a:fillRect/>
          </a:stretch>
        </p:blipFill>
        <p:spPr>
          <a:xfrm>
            <a:off x="2223707" y="3586767"/>
            <a:ext cx="4786043" cy="2543343"/>
          </a:xfrm>
          <a:prstGeom prst="rect">
            <a:avLst/>
          </a:prstGeom>
        </p:spPr>
      </p:pic>
      <p:sp>
        <p:nvSpPr>
          <p:cNvPr id="24" name="TextBox 23">
            <a:extLst>
              <a:ext uri="{FF2B5EF4-FFF2-40B4-BE49-F238E27FC236}">
                <a16:creationId xmlns:a16="http://schemas.microsoft.com/office/drawing/2014/main" id="{476CBFAF-B3D3-4562-A2FB-47A66E6066ED}"/>
              </a:ext>
            </a:extLst>
          </p:cNvPr>
          <p:cNvSpPr txBox="1"/>
          <p:nvPr/>
        </p:nvSpPr>
        <p:spPr>
          <a:xfrm>
            <a:off x="3400183" y="3999891"/>
            <a:ext cx="2343633" cy="1364541"/>
          </a:xfrm>
          <a:prstGeom prst="rect">
            <a:avLst/>
          </a:prstGeom>
          <a:noFill/>
        </p:spPr>
        <p:txBody>
          <a:bodyPr wrap="square" rtlCol="0">
            <a:spAutoFit/>
          </a:bodyPr>
          <a:lstStyle/>
          <a:p>
            <a:pPr algn="ctr"/>
            <a:r>
              <a:rPr lang="en-US" sz="1600" dirty="0">
                <a:solidFill>
                  <a:schemeClr val="tx1"/>
                </a:solidFill>
                <a:latin typeface="Lucida Sans" panose="020B0602030504020204" pitchFamily="34" charset="0"/>
              </a:rPr>
              <a:t>Let’s use what we know to read some words with the </a:t>
            </a:r>
            <a:r>
              <a:rPr lang="en-US" sz="1600" b="1" dirty="0">
                <a:solidFill>
                  <a:schemeClr val="accent2"/>
                </a:solidFill>
              </a:rPr>
              <a:t>/ee/</a:t>
            </a:r>
            <a:r>
              <a:rPr lang="en-US" sz="1600" dirty="0">
                <a:solidFill>
                  <a:schemeClr val="tx1"/>
                </a:solidFill>
                <a:latin typeface="Lucida Sans" panose="020B0602030504020204" pitchFamily="34" charset="0"/>
              </a:rPr>
              <a:t> </a:t>
            </a:r>
            <a:r>
              <a:rPr lang="en-US" sz="1600" b="1" dirty="0">
                <a:solidFill>
                  <a:schemeClr val="accent2"/>
                </a:solidFill>
                <a:latin typeface="Lucida Sans" panose="020B0602030504020204" pitchFamily="34" charset="0"/>
              </a:rPr>
              <a:t> </a:t>
            </a:r>
            <a:r>
              <a:rPr lang="en-US" sz="1600" dirty="0">
                <a:solidFill>
                  <a:schemeClr val="tx1"/>
                </a:solidFill>
                <a:latin typeface="Lucida Sans" panose="020B0602030504020204" pitchFamily="34" charset="0"/>
              </a:rPr>
              <a:t>sound together! </a:t>
            </a:r>
          </a:p>
          <a:p>
            <a:endParaRPr lang="en-US" dirty="0"/>
          </a:p>
        </p:txBody>
      </p:sp>
      <p:sp>
        <p:nvSpPr>
          <p:cNvPr id="7" name="TextBox 6">
            <a:extLst>
              <a:ext uri="{FF2B5EF4-FFF2-40B4-BE49-F238E27FC236}">
                <a16:creationId xmlns:a16="http://schemas.microsoft.com/office/drawing/2014/main" id="{B784A4BB-52F0-4146-98F0-2B86B0B28919}"/>
              </a:ext>
            </a:extLst>
          </p:cNvPr>
          <p:cNvSpPr txBox="1"/>
          <p:nvPr/>
        </p:nvSpPr>
        <p:spPr>
          <a:xfrm>
            <a:off x="5513179" y="1827735"/>
            <a:ext cx="551946" cy="769441"/>
          </a:xfrm>
          <a:prstGeom prst="rect">
            <a:avLst/>
          </a:prstGeom>
          <a:solidFill>
            <a:schemeClr val="bg1"/>
          </a:solidFill>
        </p:spPr>
        <p:txBody>
          <a:bodyPr wrap="square" rtlCol="0">
            <a:spAutoFit/>
          </a:bodyPr>
          <a:lstStyle/>
          <a:p>
            <a:pPr algn="ctr"/>
            <a:r>
              <a:rPr lang="en-US" sz="4400" dirty="0">
                <a:latin typeface="Century Gothic" panose="020B0502020202020204" pitchFamily="34" charset="0"/>
              </a:rPr>
              <a:t>t</a:t>
            </a:r>
          </a:p>
        </p:txBody>
      </p:sp>
      <p:sp>
        <p:nvSpPr>
          <p:cNvPr id="16" name="TextBox 15">
            <a:extLst>
              <a:ext uri="{FF2B5EF4-FFF2-40B4-BE49-F238E27FC236}">
                <a16:creationId xmlns:a16="http://schemas.microsoft.com/office/drawing/2014/main" id="{4CD10106-52ED-430C-A6CF-6E23312B42CD}"/>
              </a:ext>
            </a:extLst>
          </p:cNvPr>
          <p:cNvSpPr txBox="1"/>
          <p:nvPr/>
        </p:nvSpPr>
        <p:spPr>
          <a:xfrm>
            <a:off x="6733777" y="1785850"/>
            <a:ext cx="551946" cy="769441"/>
          </a:xfrm>
          <a:prstGeom prst="rect">
            <a:avLst/>
          </a:prstGeom>
          <a:solidFill>
            <a:schemeClr val="bg1"/>
          </a:solidFill>
        </p:spPr>
        <p:txBody>
          <a:bodyPr wrap="square" rtlCol="0">
            <a:spAutoFit/>
          </a:bodyPr>
          <a:lstStyle/>
          <a:p>
            <a:pPr algn="ctr"/>
            <a:r>
              <a:rPr lang="en-US" sz="4400" dirty="0">
                <a:latin typeface="Century Gothic" panose="020B0502020202020204" pitchFamily="34" charset="0"/>
              </a:rPr>
              <a:t>r</a:t>
            </a:r>
          </a:p>
        </p:txBody>
      </p:sp>
      <p:sp>
        <p:nvSpPr>
          <p:cNvPr id="17" name="TextBox 16">
            <a:extLst>
              <a:ext uri="{FF2B5EF4-FFF2-40B4-BE49-F238E27FC236}">
                <a16:creationId xmlns:a16="http://schemas.microsoft.com/office/drawing/2014/main" id="{E47EA734-B0A7-4B99-AD22-D4B653759349}"/>
              </a:ext>
            </a:extLst>
          </p:cNvPr>
          <p:cNvSpPr txBox="1"/>
          <p:nvPr/>
        </p:nvSpPr>
        <p:spPr>
          <a:xfrm>
            <a:off x="7837075" y="1939717"/>
            <a:ext cx="662037" cy="461665"/>
          </a:xfrm>
          <a:prstGeom prst="rect">
            <a:avLst/>
          </a:prstGeom>
          <a:solidFill>
            <a:schemeClr val="bg1"/>
          </a:solidFill>
        </p:spPr>
        <p:txBody>
          <a:bodyPr wrap="square" rtlCol="0">
            <a:spAutoFit/>
          </a:bodyPr>
          <a:lstStyle/>
          <a:p>
            <a:pPr algn="ctr"/>
            <a:r>
              <a:rPr lang="en-US" sz="2400" b="1" dirty="0">
                <a:solidFill>
                  <a:schemeClr val="accent2"/>
                </a:solidFill>
                <a:latin typeface="Century Gothic" panose="020B0502020202020204" pitchFamily="34" charset="0"/>
              </a:rPr>
              <a:t>ee</a:t>
            </a:r>
          </a:p>
        </p:txBody>
      </p:sp>
      <p:grpSp>
        <p:nvGrpSpPr>
          <p:cNvPr id="18" name="Group 17">
            <a:extLst>
              <a:ext uri="{FF2B5EF4-FFF2-40B4-BE49-F238E27FC236}">
                <a16:creationId xmlns:a16="http://schemas.microsoft.com/office/drawing/2014/main" id="{F9B87B4D-2CC2-4348-AE5B-567AFD9918A6}"/>
              </a:ext>
            </a:extLst>
          </p:cNvPr>
          <p:cNvGrpSpPr/>
          <p:nvPr/>
        </p:nvGrpSpPr>
        <p:grpSpPr>
          <a:xfrm>
            <a:off x="2007573" y="243948"/>
            <a:ext cx="900543" cy="480330"/>
            <a:chOff x="3031522" y="1909745"/>
            <a:chExt cx="900543" cy="480330"/>
          </a:xfrm>
        </p:grpSpPr>
        <p:pic>
          <p:nvPicPr>
            <p:cNvPr id="19" name="Picture 18" descr="A close up of a logo&#10;&#10;Description generated with very high confidence">
              <a:extLst>
                <a:ext uri="{FF2B5EF4-FFF2-40B4-BE49-F238E27FC236}">
                  <a16:creationId xmlns:a16="http://schemas.microsoft.com/office/drawing/2014/main" id="{50659AC8-F033-46D9-8F11-0E9FCBE68E73}"/>
                </a:ext>
              </a:extLst>
            </p:cNvPr>
            <p:cNvPicPr>
              <a:picLocks noChangeAspect="1"/>
            </p:cNvPicPr>
            <p:nvPr/>
          </p:nvPicPr>
          <p:blipFill>
            <a:blip r:embed="rId4"/>
            <a:stretch>
              <a:fillRect/>
            </a:stretch>
          </p:blipFill>
          <p:spPr>
            <a:xfrm>
              <a:off x="3031522" y="1918116"/>
              <a:ext cx="900543" cy="471959"/>
            </a:xfrm>
            <a:prstGeom prst="rect">
              <a:avLst/>
            </a:prstGeom>
          </p:spPr>
        </p:pic>
        <p:sp>
          <p:nvSpPr>
            <p:cNvPr id="20" name="Rectangle 19">
              <a:extLst>
                <a:ext uri="{FF2B5EF4-FFF2-40B4-BE49-F238E27FC236}">
                  <a16:creationId xmlns:a16="http://schemas.microsoft.com/office/drawing/2014/main" id="{6960F836-7CFD-4D68-B57E-191FD0A556DB}"/>
                </a:ext>
              </a:extLst>
            </p:cNvPr>
            <p:cNvSpPr/>
            <p:nvPr/>
          </p:nvSpPr>
          <p:spPr>
            <a:xfrm>
              <a:off x="3190687" y="1909745"/>
              <a:ext cx="582211" cy="379656"/>
            </a:xfrm>
            <a:prstGeom prst="rect">
              <a:avLst/>
            </a:prstGeom>
          </p:spPr>
          <p:txBody>
            <a:bodyPr wrap="none">
              <a:spAutoFit/>
            </a:bodyPr>
            <a:lstStyle/>
            <a:p>
              <a:r>
                <a:rPr lang="en-US" b="1" dirty="0">
                  <a:solidFill>
                    <a:schemeClr val="accent2"/>
                  </a:solidFill>
                </a:rPr>
                <a:t>/ee/</a:t>
              </a:r>
            </a:p>
          </p:txBody>
        </p:sp>
      </p:grpSp>
      <p:sp>
        <p:nvSpPr>
          <p:cNvPr id="25" name="Rectangle 24">
            <a:extLst>
              <a:ext uri="{FF2B5EF4-FFF2-40B4-BE49-F238E27FC236}">
                <a16:creationId xmlns:a16="http://schemas.microsoft.com/office/drawing/2014/main" id="{BFB90F22-9E69-41D9-B275-61E17CF16A89}"/>
              </a:ext>
            </a:extLst>
          </p:cNvPr>
          <p:cNvSpPr/>
          <p:nvPr/>
        </p:nvSpPr>
        <p:spPr>
          <a:xfrm>
            <a:off x="2239763" y="1487495"/>
            <a:ext cx="867545" cy="584775"/>
          </a:xfrm>
          <a:prstGeom prst="rect">
            <a:avLst/>
          </a:prstGeom>
        </p:spPr>
        <p:txBody>
          <a:bodyPr wrap="none">
            <a:spAutoFit/>
          </a:bodyPr>
          <a:lstStyle/>
          <a:p>
            <a:r>
              <a:rPr lang="en-US" sz="3200" b="1" dirty="0">
                <a:solidFill>
                  <a:schemeClr val="accent2"/>
                </a:solidFill>
              </a:rPr>
              <a:t>/ee/</a:t>
            </a:r>
          </a:p>
        </p:txBody>
      </p:sp>
    </p:spTree>
    <p:extLst>
      <p:ext uri="{BB962C8B-B14F-4D97-AF65-F5344CB8AC3E}">
        <p14:creationId xmlns:p14="http://schemas.microsoft.com/office/powerpoint/2010/main" val="214579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cell phone&#10;&#10;Description generated with high confidence">
            <a:extLst>
              <a:ext uri="{FF2B5EF4-FFF2-40B4-BE49-F238E27FC236}">
                <a16:creationId xmlns:a16="http://schemas.microsoft.com/office/drawing/2014/main" id="{1971B567-0432-46F1-9B2B-64CE3E9ECC73}"/>
              </a:ext>
            </a:extLst>
          </p:cNvPr>
          <p:cNvPicPr>
            <a:picLocks noChangeAspect="1"/>
          </p:cNvPicPr>
          <p:nvPr/>
        </p:nvPicPr>
        <p:blipFill>
          <a:blip r:embed="rId3"/>
          <a:stretch>
            <a:fillRect/>
          </a:stretch>
        </p:blipFill>
        <p:spPr>
          <a:xfrm>
            <a:off x="5244902" y="817406"/>
            <a:ext cx="3759185" cy="2543343"/>
          </a:xfrm>
          <a:prstGeom prst="rect">
            <a:avLst/>
          </a:prstGeom>
        </p:spPr>
      </p:pic>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324852" y="145413"/>
            <a:ext cx="8229600" cy="1143000"/>
          </a:xfrm>
        </p:spPr>
        <p:txBody>
          <a:bodyPr/>
          <a:lstStyle/>
          <a:p>
            <a:r>
              <a:rPr lang="en-US" sz="3600" b="1" dirty="0"/>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4"/>
          <a:stretch>
            <a:fillRect/>
          </a:stretch>
        </p:blipFill>
        <p:spPr>
          <a:xfrm>
            <a:off x="2745801" y="394593"/>
            <a:ext cx="725032" cy="844301"/>
          </a:xfrm>
          <a:prstGeom prst="rect">
            <a:avLst/>
          </a:prstGeom>
        </p:spPr>
      </p:pic>
      <p:sp>
        <p:nvSpPr>
          <p:cNvPr id="6" name="Title 1">
            <a:extLst>
              <a:ext uri="{FF2B5EF4-FFF2-40B4-BE49-F238E27FC236}">
                <a16:creationId xmlns:a16="http://schemas.microsoft.com/office/drawing/2014/main" id="{DD2082F0-B0C4-49DC-AA9F-DD0AF04FFAD0}"/>
              </a:ext>
            </a:extLst>
          </p:cNvPr>
          <p:cNvSpPr txBox="1">
            <a:spLocks/>
          </p:cNvSpPr>
          <p:nvPr/>
        </p:nvSpPr>
        <p:spPr>
          <a:xfrm>
            <a:off x="324852" y="113906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t>Say it </a:t>
            </a:r>
          </a:p>
        </p:txBody>
      </p:sp>
      <p:pic>
        <p:nvPicPr>
          <p:cNvPr id="8" name="Picture 7" descr="A close up of a logo&#10;&#10;Description generated with very high confidence">
            <a:extLst>
              <a:ext uri="{FF2B5EF4-FFF2-40B4-BE49-F238E27FC236}">
                <a16:creationId xmlns:a16="http://schemas.microsoft.com/office/drawing/2014/main" id="{103D8C50-D530-4C95-ABFF-B7DB5E856848}"/>
              </a:ext>
            </a:extLst>
          </p:cNvPr>
          <p:cNvPicPr>
            <a:picLocks noChangeAspect="1"/>
          </p:cNvPicPr>
          <p:nvPr/>
        </p:nvPicPr>
        <p:blipFill>
          <a:blip r:embed="rId5"/>
          <a:stretch>
            <a:fillRect/>
          </a:stretch>
        </p:blipFill>
        <p:spPr>
          <a:xfrm>
            <a:off x="1773693" y="1411068"/>
            <a:ext cx="1799686" cy="943184"/>
          </a:xfrm>
          <a:prstGeom prst="rect">
            <a:avLst/>
          </a:prstGeom>
        </p:spPr>
      </p:pic>
      <p:pic>
        <p:nvPicPr>
          <p:cNvPr id="3" name="Picture 2">
            <a:extLst>
              <a:ext uri="{FF2B5EF4-FFF2-40B4-BE49-F238E27FC236}">
                <a16:creationId xmlns:a16="http://schemas.microsoft.com/office/drawing/2014/main" id="{C2A42F60-3555-4C40-AB08-E73A0BEB3B13}"/>
              </a:ext>
            </a:extLst>
          </p:cNvPr>
          <p:cNvPicPr>
            <a:picLocks noChangeAspect="1"/>
          </p:cNvPicPr>
          <p:nvPr/>
        </p:nvPicPr>
        <p:blipFill>
          <a:blip r:embed="rId6"/>
          <a:stretch>
            <a:fillRect/>
          </a:stretch>
        </p:blipFill>
        <p:spPr>
          <a:xfrm>
            <a:off x="1703839" y="4241508"/>
            <a:ext cx="1698585" cy="1768117"/>
          </a:xfrm>
          <a:prstGeom prst="rect">
            <a:avLst/>
          </a:prstGeom>
        </p:spPr>
      </p:pic>
      <p:sp>
        <p:nvSpPr>
          <p:cNvPr id="21" name="Title 1">
            <a:extLst>
              <a:ext uri="{FF2B5EF4-FFF2-40B4-BE49-F238E27FC236}">
                <a16:creationId xmlns:a16="http://schemas.microsoft.com/office/drawing/2014/main" id="{D600E69D-175C-4A5B-B6C4-0668E8B77AF1}"/>
              </a:ext>
            </a:extLst>
          </p:cNvPr>
          <p:cNvSpPr txBox="1">
            <a:spLocks/>
          </p:cNvSpPr>
          <p:nvPr/>
        </p:nvSpPr>
        <p:spPr>
          <a:xfrm>
            <a:off x="324852" y="2254788"/>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accent2"/>
                </a:solidFill>
              </a:rPr>
              <a:t>Read it</a:t>
            </a:r>
          </a:p>
        </p:txBody>
      </p:sp>
      <p:pic>
        <p:nvPicPr>
          <p:cNvPr id="22" name="Picture 21">
            <a:extLst>
              <a:ext uri="{FF2B5EF4-FFF2-40B4-BE49-F238E27FC236}">
                <a16:creationId xmlns:a16="http://schemas.microsoft.com/office/drawing/2014/main" id="{3C4926BA-C65E-466B-9EA1-535BD4B97BA9}"/>
              </a:ext>
            </a:extLst>
          </p:cNvPr>
          <p:cNvPicPr>
            <a:picLocks noChangeAspect="1"/>
          </p:cNvPicPr>
          <p:nvPr/>
        </p:nvPicPr>
        <p:blipFill>
          <a:blip r:embed="rId7"/>
          <a:stretch>
            <a:fillRect/>
          </a:stretch>
        </p:blipFill>
        <p:spPr>
          <a:xfrm>
            <a:off x="2268560" y="2392264"/>
            <a:ext cx="904828" cy="1194503"/>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DE6C289E-FEF0-4AB3-B938-43AB5B7BC8BF}"/>
              </a:ext>
            </a:extLst>
          </p:cNvPr>
          <p:cNvPicPr>
            <a:picLocks noChangeAspect="1"/>
          </p:cNvPicPr>
          <p:nvPr/>
        </p:nvPicPr>
        <p:blipFill>
          <a:blip r:embed="rId5"/>
          <a:stretch>
            <a:fillRect/>
          </a:stretch>
        </p:blipFill>
        <p:spPr>
          <a:xfrm>
            <a:off x="2372160" y="3316787"/>
            <a:ext cx="4786043" cy="2543343"/>
          </a:xfrm>
          <a:prstGeom prst="rect">
            <a:avLst/>
          </a:prstGeom>
        </p:spPr>
      </p:pic>
      <p:sp>
        <p:nvSpPr>
          <p:cNvPr id="24" name="TextBox 23">
            <a:extLst>
              <a:ext uri="{FF2B5EF4-FFF2-40B4-BE49-F238E27FC236}">
                <a16:creationId xmlns:a16="http://schemas.microsoft.com/office/drawing/2014/main" id="{476CBFAF-B3D3-4562-A2FB-47A66E6066ED}"/>
              </a:ext>
            </a:extLst>
          </p:cNvPr>
          <p:cNvSpPr txBox="1"/>
          <p:nvPr/>
        </p:nvSpPr>
        <p:spPr>
          <a:xfrm>
            <a:off x="3593364" y="3856771"/>
            <a:ext cx="2343633" cy="1364541"/>
          </a:xfrm>
          <a:prstGeom prst="rect">
            <a:avLst/>
          </a:prstGeom>
          <a:noFill/>
        </p:spPr>
        <p:txBody>
          <a:bodyPr wrap="square" rtlCol="0">
            <a:spAutoFit/>
          </a:bodyPr>
          <a:lstStyle/>
          <a:p>
            <a:pPr algn="ctr"/>
            <a:r>
              <a:rPr lang="en-US" sz="1600" dirty="0">
                <a:latin typeface="Lucida Sans" panose="020B0602030504020204" pitchFamily="34" charset="0"/>
              </a:rPr>
              <a:t>This is a picture of the </a:t>
            </a:r>
            <a:r>
              <a:rPr lang="en-US" sz="1600" b="1" dirty="0">
                <a:solidFill>
                  <a:schemeClr val="accent2"/>
                </a:solidFill>
              </a:rPr>
              <a:t>/ee/</a:t>
            </a:r>
            <a:r>
              <a:rPr lang="en-US" sz="1600" b="1" dirty="0">
                <a:solidFill>
                  <a:schemeClr val="accent2"/>
                </a:solidFill>
                <a:latin typeface="Lucida Sans" panose="020B0602030504020204" pitchFamily="34" charset="0"/>
              </a:rPr>
              <a:t> </a:t>
            </a:r>
            <a:r>
              <a:rPr lang="en-US" sz="1600" dirty="0">
                <a:solidFill>
                  <a:schemeClr val="tx1"/>
                </a:solidFill>
                <a:latin typeface="Lucida Sans" panose="020B0602030504020204" pitchFamily="34" charset="0"/>
              </a:rPr>
              <a:t>sound. Let’s read some words together! </a:t>
            </a:r>
          </a:p>
          <a:p>
            <a:endParaRPr lang="en-US" dirty="0"/>
          </a:p>
        </p:txBody>
      </p:sp>
      <p:sp>
        <p:nvSpPr>
          <p:cNvPr id="26" name="TextBox 25">
            <a:extLst>
              <a:ext uri="{FF2B5EF4-FFF2-40B4-BE49-F238E27FC236}">
                <a16:creationId xmlns:a16="http://schemas.microsoft.com/office/drawing/2014/main" id="{0BFBC95D-0E06-490C-AC7D-1233C31FC4A8}"/>
              </a:ext>
            </a:extLst>
          </p:cNvPr>
          <p:cNvSpPr txBox="1"/>
          <p:nvPr/>
        </p:nvSpPr>
        <p:spPr>
          <a:xfrm>
            <a:off x="5703623" y="1435499"/>
            <a:ext cx="2343633" cy="1872372"/>
          </a:xfrm>
          <a:prstGeom prst="rect">
            <a:avLst/>
          </a:prstGeom>
          <a:noFill/>
        </p:spPr>
        <p:txBody>
          <a:bodyPr wrap="square" rtlCol="0">
            <a:spAutoFit/>
          </a:bodyPr>
          <a:lstStyle/>
          <a:p>
            <a:r>
              <a:rPr lang="en-US" sz="1800" dirty="0">
                <a:latin typeface="Lucida Sans" panose="020B0602030504020204" pitchFamily="34" charset="0"/>
              </a:rPr>
              <a:t>b</a:t>
            </a:r>
            <a:r>
              <a:rPr lang="en-US" sz="1800" b="1" dirty="0">
                <a:solidFill>
                  <a:schemeClr val="accent2"/>
                </a:solidFill>
                <a:latin typeface="Lucida Sans" panose="020B0602030504020204" pitchFamily="34" charset="0"/>
              </a:rPr>
              <a:t>ee</a:t>
            </a:r>
            <a:r>
              <a:rPr lang="en-US" sz="1800" dirty="0">
                <a:latin typeface="Lucida Sans" panose="020B0602030504020204" pitchFamily="34" charset="0"/>
              </a:rPr>
              <a:t>t 	ch</a:t>
            </a:r>
            <a:r>
              <a:rPr lang="en-US" sz="1800" b="1" dirty="0">
                <a:solidFill>
                  <a:schemeClr val="accent2"/>
                </a:solidFill>
                <a:latin typeface="Lucida Sans" panose="020B0602030504020204" pitchFamily="34" charset="0"/>
              </a:rPr>
              <a:t>ee</a:t>
            </a:r>
            <a:r>
              <a:rPr lang="en-US" sz="1800" dirty="0">
                <a:latin typeface="Lucida Sans" panose="020B0602030504020204" pitchFamily="34" charset="0"/>
              </a:rPr>
              <a:t>k</a:t>
            </a:r>
            <a:endParaRPr lang="en-US" sz="1800" dirty="0">
              <a:solidFill>
                <a:schemeClr val="accent2"/>
              </a:solidFill>
              <a:latin typeface="Lucida Sans" panose="020B0602030504020204" pitchFamily="34" charset="0"/>
            </a:endParaRPr>
          </a:p>
          <a:p>
            <a:r>
              <a:rPr lang="en-US" sz="1800" dirty="0">
                <a:solidFill>
                  <a:schemeClr val="tx1"/>
                </a:solidFill>
                <a:latin typeface="Lucida Sans" panose="020B0602030504020204" pitchFamily="34" charset="0"/>
              </a:rPr>
              <a:t>kn</a:t>
            </a:r>
            <a:r>
              <a:rPr lang="en-US" sz="1800" b="1" dirty="0">
                <a:solidFill>
                  <a:schemeClr val="accent2"/>
                </a:solidFill>
                <a:latin typeface="Lucida Sans" panose="020B0602030504020204" pitchFamily="34" charset="0"/>
              </a:rPr>
              <a:t>ee</a:t>
            </a:r>
            <a:r>
              <a:rPr lang="en-US" sz="1800" dirty="0">
                <a:solidFill>
                  <a:schemeClr val="tx1"/>
                </a:solidFill>
                <a:latin typeface="Lucida Sans" panose="020B0602030504020204" pitchFamily="34" charset="0"/>
              </a:rPr>
              <a:t> 	s</a:t>
            </a:r>
            <a:r>
              <a:rPr lang="en-US" sz="1800" b="1" dirty="0">
                <a:solidFill>
                  <a:schemeClr val="accent2"/>
                </a:solidFill>
                <a:latin typeface="Lucida Sans" panose="020B0602030504020204" pitchFamily="34" charset="0"/>
              </a:rPr>
              <a:t>ee</a:t>
            </a:r>
            <a:r>
              <a:rPr lang="en-US" sz="1800" dirty="0">
                <a:solidFill>
                  <a:schemeClr val="tx1"/>
                </a:solidFill>
                <a:latin typeface="Lucida Sans" panose="020B0602030504020204" pitchFamily="34" charset="0"/>
              </a:rPr>
              <a:t>n	</a:t>
            </a:r>
          </a:p>
          <a:p>
            <a:r>
              <a:rPr lang="en-US" sz="1800" dirty="0">
                <a:solidFill>
                  <a:schemeClr val="tx1"/>
                </a:solidFill>
                <a:latin typeface="Lucida Sans" panose="020B0602030504020204" pitchFamily="34" charset="0"/>
              </a:rPr>
              <a:t>sl</a:t>
            </a:r>
            <a:r>
              <a:rPr lang="en-US" sz="1800" b="1" dirty="0">
                <a:solidFill>
                  <a:schemeClr val="accent2"/>
                </a:solidFill>
                <a:latin typeface="Lucida Sans" panose="020B0602030504020204" pitchFamily="34" charset="0"/>
              </a:rPr>
              <a:t>ee</a:t>
            </a:r>
            <a:r>
              <a:rPr lang="en-US" sz="1800" dirty="0">
                <a:solidFill>
                  <a:schemeClr val="tx1"/>
                </a:solidFill>
                <a:latin typeface="Lucida Sans" panose="020B0602030504020204" pitchFamily="34" charset="0"/>
              </a:rPr>
              <a:t>p 	m</a:t>
            </a:r>
            <a:r>
              <a:rPr lang="en-US" sz="1800" b="1" dirty="0">
                <a:solidFill>
                  <a:schemeClr val="accent2"/>
                </a:solidFill>
                <a:latin typeface="Lucida Sans" panose="020B0602030504020204" pitchFamily="34" charset="0"/>
              </a:rPr>
              <a:t>ee</a:t>
            </a:r>
            <a:r>
              <a:rPr lang="en-US" sz="1800" dirty="0">
                <a:solidFill>
                  <a:schemeClr val="tx1"/>
                </a:solidFill>
                <a:latin typeface="Lucida Sans" panose="020B0602030504020204" pitchFamily="34" charset="0"/>
              </a:rPr>
              <a:t>t	</a:t>
            </a:r>
          </a:p>
          <a:p>
            <a:r>
              <a:rPr lang="en-US" sz="1800" dirty="0">
                <a:solidFill>
                  <a:schemeClr val="tx1"/>
                </a:solidFill>
                <a:latin typeface="Lucida Sans" panose="020B0602030504020204" pitchFamily="34" charset="0"/>
              </a:rPr>
              <a:t>fl</a:t>
            </a:r>
            <a:r>
              <a:rPr lang="en-US" sz="1800" b="1" dirty="0">
                <a:solidFill>
                  <a:schemeClr val="accent2"/>
                </a:solidFill>
                <a:latin typeface="Lucida Sans" panose="020B0602030504020204" pitchFamily="34" charset="0"/>
              </a:rPr>
              <a:t>ee	</a:t>
            </a:r>
            <a:r>
              <a:rPr lang="en-US" sz="1800" dirty="0">
                <a:solidFill>
                  <a:schemeClr val="tx1"/>
                </a:solidFill>
                <a:latin typeface="Lucida Sans" panose="020B0602030504020204" pitchFamily="34" charset="0"/>
              </a:rPr>
              <a:t>fr</a:t>
            </a:r>
            <a:r>
              <a:rPr lang="en-US" sz="1800" b="1" dirty="0">
                <a:solidFill>
                  <a:schemeClr val="accent2"/>
                </a:solidFill>
                <a:latin typeface="Lucida Sans" panose="020B0602030504020204" pitchFamily="34" charset="0"/>
              </a:rPr>
              <a:t>ee</a:t>
            </a:r>
          </a:p>
          <a:p>
            <a:endParaRPr lang="en-US" sz="500" dirty="0">
              <a:solidFill>
                <a:schemeClr val="tx1"/>
              </a:solidFill>
              <a:latin typeface="Lucida Sans" panose="020B0602030504020204" pitchFamily="34" charset="0"/>
            </a:endParaRPr>
          </a:p>
          <a:p>
            <a:r>
              <a:rPr lang="en-US" sz="1800" dirty="0">
                <a:solidFill>
                  <a:schemeClr val="tx1"/>
                </a:solidFill>
                <a:latin typeface="Lucida Sans" panose="020B0602030504020204" pitchFamily="34" charset="0"/>
              </a:rPr>
              <a:t>The tree is green. </a:t>
            </a:r>
          </a:p>
          <a:p>
            <a:endParaRPr lang="en-US" dirty="0"/>
          </a:p>
        </p:txBody>
      </p:sp>
      <p:sp>
        <p:nvSpPr>
          <p:cNvPr id="5" name="Rectangle 4">
            <a:extLst>
              <a:ext uri="{FF2B5EF4-FFF2-40B4-BE49-F238E27FC236}">
                <a16:creationId xmlns:a16="http://schemas.microsoft.com/office/drawing/2014/main" id="{9C444F73-5978-4389-BBA9-36D9213CC8B0}"/>
              </a:ext>
            </a:extLst>
          </p:cNvPr>
          <p:cNvSpPr/>
          <p:nvPr/>
        </p:nvSpPr>
        <p:spPr>
          <a:xfrm>
            <a:off x="6850163" y="858259"/>
            <a:ext cx="726481" cy="646331"/>
          </a:xfrm>
          <a:prstGeom prst="rect">
            <a:avLst/>
          </a:prstGeom>
        </p:spPr>
        <p:txBody>
          <a:bodyPr wrap="none">
            <a:spAutoFit/>
          </a:bodyPr>
          <a:lstStyle/>
          <a:p>
            <a:r>
              <a:rPr lang="en-US" sz="3600" b="1" dirty="0">
                <a:solidFill>
                  <a:schemeClr val="accent2"/>
                </a:solidFill>
                <a:latin typeface="Lucida Sans" panose="020B0602030504020204" pitchFamily="34" charset="0"/>
              </a:rPr>
              <a:t>ee</a:t>
            </a:r>
            <a:endParaRPr lang="en-US" sz="3600" dirty="0">
              <a:solidFill>
                <a:schemeClr val="accent2"/>
              </a:solidFill>
              <a:latin typeface="Lucida Sans" panose="020B0602030504020204" pitchFamily="34" charset="0"/>
            </a:endParaRPr>
          </a:p>
        </p:txBody>
      </p:sp>
      <p:sp>
        <p:nvSpPr>
          <p:cNvPr id="7" name="Rectangle 6">
            <a:extLst>
              <a:ext uri="{FF2B5EF4-FFF2-40B4-BE49-F238E27FC236}">
                <a16:creationId xmlns:a16="http://schemas.microsoft.com/office/drawing/2014/main" id="{F0014B48-7218-487E-AEE8-75875B5A2C83}"/>
              </a:ext>
            </a:extLst>
          </p:cNvPr>
          <p:cNvSpPr/>
          <p:nvPr/>
        </p:nvSpPr>
        <p:spPr>
          <a:xfrm>
            <a:off x="2372160" y="1567786"/>
            <a:ext cx="697627" cy="461665"/>
          </a:xfrm>
          <a:prstGeom prst="rect">
            <a:avLst/>
          </a:prstGeom>
        </p:spPr>
        <p:txBody>
          <a:bodyPr wrap="none">
            <a:spAutoFit/>
          </a:bodyPr>
          <a:lstStyle/>
          <a:p>
            <a:r>
              <a:rPr lang="en-US" sz="2400" b="1" dirty="0">
                <a:solidFill>
                  <a:schemeClr val="accent2"/>
                </a:solidFill>
              </a:rPr>
              <a:t>/ee/</a:t>
            </a:r>
          </a:p>
        </p:txBody>
      </p:sp>
      <p:grpSp>
        <p:nvGrpSpPr>
          <p:cNvPr id="16" name="Group 15">
            <a:extLst>
              <a:ext uri="{FF2B5EF4-FFF2-40B4-BE49-F238E27FC236}">
                <a16:creationId xmlns:a16="http://schemas.microsoft.com/office/drawing/2014/main" id="{1EB6786F-CE3C-45E2-91D2-083E77FC2E9A}"/>
              </a:ext>
            </a:extLst>
          </p:cNvPr>
          <p:cNvGrpSpPr/>
          <p:nvPr/>
        </p:nvGrpSpPr>
        <p:grpSpPr>
          <a:xfrm>
            <a:off x="2102861" y="194480"/>
            <a:ext cx="900543" cy="497421"/>
            <a:chOff x="3031522" y="1892654"/>
            <a:chExt cx="900543" cy="497421"/>
          </a:xfrm>
        </p:grpSpPr>
        <p:pic>
          <p:nvPicPr>
            <p:cNvPr id="17" name="Picture 16" descr="A close up of a logo&#10;&#10;Description generated with very high confidence">
              <a:extLst>
                <a:ext uri="{FF2B5EF4-FFF2-40B4-BE49-F238E27FC236}">
                  <a16:creationId xmlns:a16="http://schemas.microsoft.com/office/drawing/2014/main" id="{5F40C8D9-4E16-4334-A8CA-C2C29669E559}"/>
                </a:ext>
              </a:extLst>
            </p:cNvPr>
            <p:cNvPicPr>
              <a:picLocks noChangeAspect="1"/>
            </p:cNvPicPr>
            <p:nvPr/>
          </p:nvPicPr>
          <p:blipFill>
            <a:blip r:embed="rId5"/>
            <a:stretch>
              <a:fillRect/>
            </a:stretch>
          </p:blipFill>
          <p:spPr>
            <a:xfrm>
              <a:off x="3031522" y="1918116"/>
              <a:ext cx="900543" cy="471959"/>
            </a:xfrm>
            <a:prstGeom prst="rect">
              <a:avLst/>
            </a:prstGeom>
          </p:spPr>
        </p:pic>
        <p:sp>
          <p:nvSpPr>
            <p:cNvPr id="18" name="Rectangle 17">
              <a:extLst>
                <a:ext uri="{FF2B5EF4-FFF2-40B4-BE49-F238E27FC236}">
                  <a16:creationId xmlns:a16="http://schemas.microsoft.com/office/drawing/2014/main" id="{551D9EF9-2B87-416A-A56F-AFE10EE981B8}"/>
                </a:ext>
              </a:extLst>
            </p:cNvPr>
            <p:cNvSpPr/>
            <p:nvPr/>
          </p:nvSpPr>
          <p:spPr>
            <a:xfrm>
              <a:off x="3216042" y="1892654"/>
              <a:ext cx="582211" cy="379656"/>
            </a:xfrm>
            <a:prstGeom prst="rect">
              <a:avLst/>
            </a:prstGeom>
          </p:spPr>
          <p:txBody>
            <a:bodyPr wrap="none">
              <a:spAutoFit/>
            </a:bodyPr>
            <a:lstStyle/>
            <a:p>
              <a:r>
                <a:rPr lang="en-US" b="1" dirty="0">
                  <a:solidFill>
                    <a:schemeClr val="accent2"/>
                  </a:solidFill>
                </a:rPr>
                <a:t>/ee/</a:t>
              </a:r>
            </a:p>
          </p:txBody>
        </p:sp>
      </p:grpSp>
    </p:spTree>
    <p:extLst>
      <p:ext uri="{BB962C8B-B14F-4D97-AF65-F5344CB8AC3E}">
        <p14:creationId xmlns:p14="http://schemas.microsoft.com/office/powerpoint/2010/main" val="42815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324852" y="145413"/>
            <a:ext cx="8229600" cy="1143000"/>
          </a:xfrm>
        </p:spPr>
        <p:txBody>
          <a:bodyPr/>
          <a:lstStyle/>
          <a:p>
            <a:r>
              <a:rPr lang="en-US" sz="3600" b="1" dirty="0"/>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3"/>
          <a:stretch>
            <a:fillRect/>
          </a:stretch>
        </p:blipFill>
        <p:spPr>
          <a:xfrm>
            <a:off x="2448356" y="341548"/>
            <a:ext cx="725032" cy="844301"/>
          </a:xfrm>
          <a:prstGeom prst="rect">
            <a:avLst/>
          </a:prstGeom>
        </p:spPr>
      </p:pic>
      <p:sp>
        <p:nvSpPr>
          <p:cNvPr id="6" name="Title 1">
            <a:extLst>
              <a:ext uri="{FF2B5EF4-FFF2-40B4-BE49-F238E27FC236}">
                <a16:creationId xmlns:a16="http://schemas.microsoft.com/office/drawing/2014/main" id="{DD2082F0-B0C4-49DC-AA9F-DD0AF04FFAD0}"/>
              </a:ext>
            </a:extLst>
          </p:cNvPr>
          <p:cNvSpPr txBox="1">
            <a:spLocks/>
          </p:cNvSpPr>
          <p:nvPr/>
        </p:nvSpPr>
        <p:spPr>
          <a:xfrm>
            <a:off x="324852" y="113906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t>Say it </a:t>
            </a:r>
          </a:p>
        </p:txBody>
      </p:sp>
      <p:pic>
        <p:nvPicPr>
          <p:cNvPr id="8" name="Picture 7" descr="A close up of a logo&#10;&#10;Description generated with very high confidence">
            <a:extLst>
              <a:ext uri="{FF2B5EF4-FFF2-40B4-BE49-F238E27FC236}">
                <a16:creationId xmlns:a16="http://schemas.microsoft.com/office/drawing/2014/main" id="{103D8C50-D530-4C95-ABFF-B7DB5E856848}"/>
              </a:ext>
            </a:extLst>
          </p:cNvPr>
          <p:cNvPicPr>
            <a:picLocks noChangeAspect="1"/>
          </p:cNvPicPr>
          <p:nvPr/>
        </p:nvPicPr>
        <p:blipFill>
          <a:blip r:embed="rId4"/>
          <a:stretch>
            <a:fillRect/>
          </a:stretch>
        </p:blipFill>
        <p:spPr>
          <a:xfrm>
            <a:off x="1773693" y="1411068"/>
            <a:ext cx="1799686" cy="943184"/>
          </a:xfrm>
          <a:prstGeom prst="rect">
            <a:avLst/>
          </a:prstGeom>
        </p:spPr>
      </p:pic>
      <p:pic>
        <p:nvPicPr>
          <p:cNvPr id="9" name="Picture 8">
            <a:extLst>
              <a:ext uri="{FF2B5EF4-FFF2-40B4-BE49-F238E27FC236}">
                <a16:creationId xmlns:a16="http://schemas.microsoft.com/office/drawing/2014/main" id="{368955CC-6645-4A03-866E-5C1B907A7F7B}"/>
              </a:ext>
            </a:extLst>
          </p:cNvPr>
          <p:cNvPicPr>
            <a:picLocks noChangeAspect="1"/>
          </p:cNvPicPr>
          <p:nvPr/>
        </p:nvPicPr>
        <p:blipFill>
          <a:blip r:embed="rId5"/>
          <a:stretch>
            <a:fillRect/>
          </a:stretch>
        </p:blipFill>
        <p:spPr>
          <a:xfrm>
            <a:off x="2408567" y="1551198"/>
            <a:ext cx="529937" cy="432103"/>
          </a:xfrm>
          <a:prstGeom prst="rect">
            <a:avLst/>
          </a:prstGeom>
        </p:spPr>
      </p:pic>
      <p:pic>
        <p:nvPicPr>
          <p:cNvPr id="3" name="Picture 2">
            <a:extLst>
              <a:ext uri="{FF2B5EF4-FFF2-40B4-BE49-F238E27FC236}">
                <a16:creationId xmlns:a16="http://schemas.microsoft.com/office/drawing/2014/main" id="{C2A42F60-3555-4C40-AB08-E73A0BEB3B13}"/>
              </a:ext>
            </a:extLst>
          </p:cNvPr>
          <p:cNvPicPr>
            <a:picLocks noChangeAspect="1"/>
          </p:cNvPicPr>
          <p:nvPr/>
        </p:nvPicPr>
        <p:blipFill>
          <a:blip r:embed="rId6"/>
          <a:stretch>
            <a:fillRect/>
          </a:stretch>
        </p:blipFill>
        <p:spPr>
          <a:xfrm>
            <a:off x="1474803" y="4241508"/>
            <a:ext cx="1698585" cy="1768117"/>
          </a:xfrm>
          <a:prstGeom prst="rect">
            <a:avLst/>
          </a:prstGeom>
        </p:spPr>
      </p:pic>
      <p:sp>
        <p:nvSpPr>
          <p:cNvPr id="21" name="Title 1">
            <a:extLst>
              <a:ext uri="{FF2B5EF4-FFF2-40B4-BE49-F238E27FC236}">
                <a16:creationId xmlns:a16="http://schemas.microsoft.com/office/drawing/2014/main" id="{D600E69D-175C-4A5B-B6C4-0668E8B77AF1}"/>
              </a:ext>
            </a:extLst>
          </p:cNvPr>
          <p:cNvSpPr txBox="1">
            <a:spLocks/>
          </p:cNvSpPr>
          <p:nvPr/>
        </p:nvSpPr>
        <p:spPr>
          <a:xfrm>
            <a:off x="324852" y="2254788"/>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accent2"/>
                </a:solidFill>
              </a:rPr>
              <a:t>Read it</a:t>
            </a:r>
          </a:p>
        </p:txBody>
      </p:sp>
      <p:pic>
        <p:nvPicPr>
          <p:cNvPr id="22" name="Picture 21">
            <a:extLst>
              <a:ext uri="{FF2B5EF4-FFF2-40B4-BE49-F238E27FC236}">
                <a16:creationId xmlns:a16="http://schemas.microsoft.com/office/drawing/2014/main" id="{3C4926BA-C65E-466B-9EA1-535BD4B97BA9}"/>
              </a:ext>
            </a:extLst>
          </p:cNvPr>
          <p:cNvPicPr>
            <a:picLocks noChangeAspect="1"/>
          </p:cNvPicPr>
          <p:nvPr/>
        </p:nvPicPr>
        <p:blipFill>
          <a:blip r:embed="rId7"/>
          <a:stretch>
            <a:fillRect/>
          </a:stretch>
        </p:blipFill>
        <p:spPr>
          <a:xfrm>
            <a:off x="2268560" y="2392264"/>
            <a:ext cx="904828" cy="1194503"/>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DE6C289E-FEF0-4AB3-B938-43AB5B7BC8BF}"/>
              </a:ext>
            </a:extLst>
          </p:cNvPr>
          <p:cNvPicPr>
            <a:picLocks noChangeAspect="1"/>
          </p:cNvPicPr>
          <p:nvPr/>
        </p:nvPicPr>
        <p:blipFill>
          <a:blip r:embed="rId4"/>
          <a:stretch>
            <a:fillRect/>
          </a:stretch>
        </p:blipFill>
        <p:spPr>
          <a:xfrm>
            <a:off x="2324095" y="3585489"/>
            <a:ext cx="4786043" cy="2543343"/>
          </a:xfrm>
          <a:prstGeom prst="rect">
            <a:avLst/>
          </a:prstGeom>
        </p:spPr>
      </p:pic>
      <p:sp>
        <p:nvSpPr>
          <p:cNvPr id="24" name="TextBox 23">
            <a:extLst>
              <a:ext uri="{FF2B5EF4-FFF2-40B4-BE49-F238E27FC236}">
                <a16:creationId xmlns:a16="http://schemas.microsoft.com/office/drawing/2014/main" id="{476CBFAF-B3D3-4562-A2FB-47A66E6066ED}"/>
              </a:ext>
            </a:extLst>
          </p:cNvPr>
          <p:cNvSpPr txBox="1"/>
          <p:nvPr/>
        </p:nvSpPr>
        <p:spPr>
          <a:xfrm>
            <a:off x="3545299" y="4064375"/>
            <a:ext cx="2343633" cy="1364541"/>
          </a:xfrm>
          <a:prstGeom prst="rect">
            <a:avLst/>
          </a:prstGeom>
          <a:noFill/>
        </p:spPr>
        <p:txBody>
          <a:bodyPr wrap="square" rtlCol="0">
            <a:spAutoFit/>
          </a:bodyPr>
          <a:lstStyle/>
          <a:p>
            <a:pPr algn="ctr"/>
            <a:r>
              <a:rPr lang="en-US" sz="1600" dirty="0">
                <a:latin typeface="Lucida Sans" panose="020B0602030504020204" pitchFamily="34" charset="0"/>
              </a:rPr>
              <a:t>Let’s read a new story. Look out for words with our new </a:t>
            </a:r>
            <a:r>
              <a:rPr lang="en-US" sz="1600" b="1" dirty="0">
                <a:solidFill>
                  <a:schemeClr val="accent2"/>
                </a:solidFill>
                <a:latin typeface="Lucida Sans" panose="020B0602030504020204" pitchFamily="34" charset="0"/>
              </a:rPr>
              <a:t>‘ee’ </a:t>
            </a:r>
            <a:r>
              <a:rPr lang="en-US" sz="1600" dirty="0">
                <a:latin typeface="Lucida Sans" panose="020B0602030504020204" pitchFamily="34" charset="0"/>
              </a:rPr>
              <a:t>spelling!</a:t>
            </a:r>
            <a:endParaRPr lang="en-US" sz="1600" dirty="0">
              <a:solidFill>
                <a:schemeClr val="tx1"/>
              </a:solidFill>
              <a:latin typeface="Lucida Sans" panose="020B0602030504020204" pitchFamily="34" charset="0"/>
            </a:endParaRPr>
          </a:p>
          <a:p>
            <a:endParaRPr lang="en-US" dirty="0"/>
          </a:p>
        </p:txBody>
      </p:sp>
      <p:pic>
        <p:nvPicPr>
          <p:cNvPr id="14" name="Picture 13">
            <a:extLst>
              <a:ext uri="{FF2B5EF4-FFF2-40B4-BE49-F238E27FC236}">
                <a16:creationId xmlns:a16="http://schemas.microsoft.com/office/drawing/2014/main" id="{7B533C2C-20FF-4EB6-AA79-46CAB9E883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8790" y="1186364"/>
            <a:ext cx="4726329" cy="2034291"/>
          </a:xfrm>
          <a:prstGeom prst="rect">
            <a:avLst/>
          </a:prstGeom>
        </p:spPr>
      </p:pic>
      <p:sp>
        <p:nvSpPr>
          <p:cNvPr id="15" name="TextBox 14">
            <a:extLst>
              <a:ext uri="{FF2B5EF4-FFF2-40B4-BE49-F238E27FC236}">
                <a16:creationId xmlns:a16="http://schemas.microsoft.com/office/drawing/2014/main" id="{5F2E9A8C-8E99-4867-81C1-17AD272B4446}"/>
              </a:ext>
            </a:extLst>
          </p:cNvPr>
          <p:cNvSpPr txBox="1"/>
          <p:nvPr/>
        </p:nvSpPr>
        <p:spPr>
          <a:xfrm>
            <a:off x="4551462" y="2344740"/>
            <a:ext cx="3658374" cy="615553"/>
          </a:xfrm>
          <a:prstGeom prst="rect">
            <a:avLst/>
          </a:prstGeom>
          <a:noFill/>
        </p:spPr>
        <p:txBody>
          <a:bodyPr wrap="none" rtlCol="0">
            <a:spAutoFit/>
          </a:bodyPr>
          <a:lstStyle/>
          <a:p>
            <a:r>
              <a:rPr lang="en-US" sz="3400" b="1" dirty="0">
                <a:latin typeface="Lucida Sans" panose="020B0602030504020204" pitchFamily="34" charset="0"/>
                <a:cs typeface="Calibri" panose="020F0502020204030204" pitchFamily="34" charset="0"/>
              </a:rPr>
              <a:t>Dan sees a bee.</a:t>
            </a:r>
          </a:p>
        </p:txBody>
      </p:sp>
      <p:pic>
        <p:nvPicPr>
          <p:cNvPr id="7" name="Picture 6" descr="A picture containing clipart&#10;&#10;Description generated with very high confidence">
            <a:extLst>
              <a:ext uri="{FF2B5EF4-FFF2-40B4-BE49-F238E27FC236}">
                <a16:creationId xmlns:a16="http://schemas.microsoft.com/office/drawing/2014/main" id="{16D5AED4-6C13-4DD7-A18D-07D4084839E8}"/>
              </a:ext>
            </a:extLst>
          </p:cNvPr>
          <p:cNvPicPr>
            <a:picLocks noChangeAspect="1"/>
          </p:cNvPicPr>
          <p:nvPr/>
        </p:nvPicPr>
        <p:blipFill>
          <a:blip r:embed="rId9"/>
          <a:stretch>
            <a:fillRect/>
          </a:stretch>
        </p:blipFill>
        <p:spPr>
          <a:xfrm>
            <a:off x="5910285" y="1481680"/>
            <a:ext cx="940729" cy="773108"/>
          </a:xfrm>
          <a:prstGeom prst="rect">
            <a:avLst/>
          </a:prstGeom>
        </p:spPr>
      </p:pic>
      <p:grpSp>
        <p:nvGrpSpPr>
          <p:cNvPr id="16" name="Group 15">
            <a:extLst>
              <a:ext uri="{FF2B5EF4-FFF2-40B4-BE49-F238E27FC236}">
                <a16:creationId xmlns:a16="http://schemas.microsoft.com/office/drawing/2014/main" id="{0DA202CB-40BE-40AF-8626-6E59734F4AA9}"/>
              </a:ext>
            </a:extLst>
          </p:cNvPr>
          <p:cNvGrpSpPr/>
          <p:nvPr/>
        </p:nvGrpSpPr>
        <p:grpSpPr>
          <a:xfrm>
            <a:off x="1958295" y="132714"/>
            <a:ext cx="900543" cy="502004"/>
            <a:chOff x="3031522" y="1888071"/>
            <a:chExt cx="900543" cy="502004"/>
          </a:xfrm>
        </p:grpSpPr>
        <p:pic>
          <p:nvPicPr>
            <p:cNvPr id="17" name="Picture 16" descr="A close up of a logo&#10;&#10;Description generated with very high confidence">
              <a:extLst>
                <a:ext uri="{FF2B5EF4-FFF2-40B4-BE49-F238E27FC236}">
                  <a16:creationId xmlns:a16="http://schemas.microsoft.com/office/drawing/2014/main" id="{8E91D00E-9A48-4C34-ACA8-BD32E77B92CA}"/>
                </a:ext>
              </a:extLst>
            </p:cNvPr>
            <p:cNvPicPr>
              <a:picLocks noChangeAspect="1"/>
            </p:cNvPicPr>
            <p:nvPr/>
          </p:nvPicPr>
          <p:blipFill>
            <a:blip r:embed="rId4"/>
            <a:stretch>
              <a:fillRect/>
            </a:stretch>
          </p:blipFill>
          <p:spPr>
            <a:xfrm>
              <a:off x="3031522" y="1918116"/>
              <a:ext cx="900543" cy="471959"/>
            </a:xfrm>
            <a:prstGeom prst="rect">
              <a:avLst/>
            </a:prstGeom>
          </p:spPr>
        </p:pic>
        <p:sp>
          <p:nvSpPr>
            <p:cNvPr id="18" name="Rectangle 17">
              <a:extLst>
                <a:ext uri="{FF2B5EF4-FFF2-40B4-BE49-F238E27FC236}">
                  <a16:creationId xmlns:a16="http://schemas.microsoft.com/office/drawing/2014/main" id="{F6207672-FE54-4346-975B-C53DD6E59099}"/>
                </a:ext>
              </a:extLst>
            </p:cNvPr>
            <p:cNvSpPr/>
            <p:nvPr/>
          </p:nvSpPr>
          <p:spPr>
            <a:xfrm>
              <a:off x="3190687" y="1888071"/>
              <a:ext cx="582211" cy="379656"/>
            </a:xfrm>
            <a:prstGeom prst="rect">
              <a:avLst/>
            </a:prstGeom>
          </p:spPr>
          <p:txBody>
            <a:bodyPr wrap="none">
              <a:spAutoFit/>
            </a:bodyPr>
            <a:lstStyle/>
            <a:p>
              <a:r>
                <a:rPr lang="en-US" b="1" dirty="0">
                  <a:solidFill>
                    <a:schemeClr val="accent2"/>
                  </a:solidFill>
                </a:rPr>
                <a:t>/ee/</a:t>
              </a:r>
            </a:p>
          </p:txBody>
        </p:sp>
      </p:grpSp>
    </p:spTree>
    <p:extLst>
      <p:ext uri="{BB962C8B-B14F-4D97-AF65-F5344CB8AC3E}">
        <p14:creationId xmlns:p14="http://schemas.microsoft.com/office/powerpoint/2010/main" val="126339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324852" y="145413"/>
            <a:ext cx="8229600" cy="1143000"/>
          </a:xfrm>
        </p:spPr>
        <p:txBody>
          <a:bodyPr/>
          <a:lstStyle/>
          <a:p>
            <a:r>
              <a:rPr lang="en-US" sz="3600" b="1" dirty="0"/>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3"/>
          <a:stretch>
            <a:fillRect/>
          </a:stretch>
        </p:blipFill>
        <p:spPr>
          <a:xfrm>
            <a:off x="2575987" y="404093"/>
            <a:ext cx="725032" cy="844301"/>
          </a:xfrm>
          <a:prstGeom prst="rect">
            <a:avLst/>
          </a:prstGeom>
        </p:spPr>
      </p:pic>
      <p:sp>
        <p:nvSpPr>
          <p:cNvPr id="6" name="Title 1">
            <a:extLst>
              <a:ext uri="{FF2B5EF4-FFF2-40B4-BE49-F238E27FC236}">
                <a16:creationId xmlns:a16="http://schemas.microsoft.com/office/drawing/2014/main" id="{DD2082F0-B0C4-49DC-AA9F-DD0AF04FFAD0}"/>
              </a:ext>
            </a:extLst>
          </p:cNvPr>
          <p:cNvSpPr txBox="1">
            <a:spLocks/>
          </p:cNvSpPr>
          <p:nvPr/>
        </p:nvSpPr>
        <p:spPr>
          <a:xfrm>
            <a:off x="324852" y="1139063"/>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t>Say it </a:t>
            </a:r>
          </a:p>
        </p:txBody>
      </p:sp>
      <p:pic>
        <p:nvPicPr>
          <p:cNvPr id="8" name="Picture 7" descr="A close up of a logo&#10;&#10;Description generated with very high confidence">
            <a:extLst>
              <a:ext uri="{FF2B5EF4-FFF2-40B4-BE49-F238E27FC236}">
                <a16:creationId xmlns:a16="http://schemas.microsoft.com/office/drawing/2014/main" id="{103D8C50-D530-4C95-ABFF-B7DB5E856848}"/>
              </a:ext>
            </a:extLst>
          </p:cNvPr>
          <p:cNvPicPr>
            <a:picLocks noChangeAspect="1"/>
          </p:cNvPicPr>
          <p:nvPr/>
        </p:nvPicPr>
        <p:blipFill>
          <a:blip r:embed="rId4"/>
          <a:stretch>
            <a:fillRect/>
          </a:stretch>
        </p:blipFill>
        <p:spPr>
          <a:xfrm>
            <a:off x="1773693" y="1411068"/>
            <a:ext cx="1799686" cy="943184"/>
          </a:xfrm>
          <a:prstGeom prst="rect">
            <a:avLst/>
          </a:prstGeom>
        </p:spPr>
      </p:pic>
      <p:sp>
        <p:nvSpPr>
          <p:cNvPr id="21" name="Title 1">
            <a:extLst>
              <a:ext uri="{FF2B5EF4-FFF2-40B4-BE49-F238E27FC236}">
                <a16:creationId xmlns:a16="http://schemas.microsoft.com/office/drawing/2014/main" id="{D600E69D-175C-4A5B-B6C4-0668E8B77AF1}"/>
              </a:ext>
            </a:extLst>
          </p:cNvPr>
          <p:cNvSpPr txBox="1">
            <a:spLocks/>
          </p:cNvSpPr>
          <p:nvPr/>
        </p:nvSpPr>
        <p:spPr>
          <a:xfrm>
            <a:off x="324852" y="2254788"/>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tx1">
                    <a:lumMod val="75000"/>
                    <a:lumOff val="25000"/>
                  </a:schemeClr>
                </a:solidFill>
              </a:rPr>
              <a:t>Read it</a:t>
            </a:r>
          </a:p>
        </p:txBody>
      </p:sp>
      <p:pic>
        <p:nvPicPr>
          <p:cNvPr id="22" name="Picture 21">
            <a:extLst>
              <a:ext uri="{FF2B5EF4-FFF2-40B4-BE49-F238E27FC236}">
                <a16:creationId xmlns:a16="http://schemas.microsoft.com/office/drawing/2014/main" id="{3C4926BA-C65E-466B-9EA1-535BD4B97BA9}"/>
              </a:ext>
            </a:extLst>
          </p:cNvPr>
          <p:cNvPicPr>
            <a:picLocks noChangeAspect="1"/>
          </p:cNvPicPr>
          <p:nvPr/>
        </p:nvPicPr>
        <p:blipFill>
          <a:blip r:embed="rId5"/>
          <a:stretch>
            <a:fillRect/>
          </a:stretch>
        </p:blipFill>
        <p:spPr>
          <a:xfrm>
            <a:off x="2268560" y="2392264"/>
            <a:ext cx="904828" cy="1194503"/>
          </a:xfrm>
          <a:prstGeom prst="rect">
            <a:avLst/>
          </a:prstGeom>
        </p:spPr>
      </p:pic>
      <p:pic>
        <p:nvPicPr>
          <p:cNvPr id="16" name="Picture 15" descr="A close up of a implement&#10;&#10;Description generated with high confidence">
            <a:extLst>
              <a:ext uri="{FF2B5EF4-FFF2-40B4-BE49-F238E27FC236}">
                <a16:creationId xmlns:a16="http://schemas.microsoft.com/office/drawing/2014/main" id="{1C3EB2FE-96A2-4585-BC6C-842BD4F6A109}"/>
              </a:ext>
            </a:extLst>
          </p:cNvPr>
          <p:cNvPicPr>
            <a:picLocks noChangeAspect="1"/>
          </p:cNvPicPr>
          <p:nvPr/>
        </p:nvPicPr>
        <p:blipFill>
          <a:blip r:embed="rId6"/>
          <a:stretch>
            <a:fillRect/>
          </a:stretch>
        </p:blipFill>
        <p:spPr>
          <a:xfrm>
            <a:off x="2204991" y="3854521"/>
            <a:ext cx="1031965" cy="773974"/>
          </a:xfrm>
          <a:prstGeom prst="rect">
            <a:avLst/>
          </a:prstGeom>
        </p:spPr>
      </p:pic>
      <p:sp>
        <p:nvSpPr>
          <p:cNvPr id="17" name="Title 1">
            <a:extLst>
              <a:ext uri="{FF2B5EF4-FFF2-40B4-BE49-F238E27FC236}">
                <a16:creationId xmlns:a16="http://schemas.microsoft.com/office/drawing/2014/main" id="{361633A5-74C8-4512-8FFD-3C8B0241E8F8}"/>
              </a:ext>
            </a:extLst>
          </p:cNvPr>
          <p:cNvSpPr txBox="1">
            <a:spLocks/>
          </p:cNvSpPr>
          <p:nvPr/>
        </p:nvSpPr>
        <p:spPr>
          <a:xfrm>
            <a:off x="324852" y="3534629"/>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600" b="1" dirty="0">
                <a:solidFill>
                  <a:schemeClr val="accent2"/>
                </a:solidFill>
              </a:rPr>
              <a:t>Spell it</a:t>
            </a:r>
          </a:p>
        </p:txBody>
      </p:sp>
      <p:sp>
        <p:nvSpPr>
          <p:cNvPr id="5" name="AutoShape 2" descr="Image result for lined whitebaord">
            <a:extLst>
              <a:ext uri="{FF2B5EF4-FFF2-40B4-BE49-F238E27FC236}">
                <a16:creationId xmlns:a16="http://schemas.microsoft.com/office/drawing/2014/main" id="{CC2BBC1C-9D3F-4AB1-8ED5-88C7C26E0CBA}"/>
              </a:ext>
            </a:extLst>
          </p:cNvPr>
          <p:cNvSpPr>
            <a:spLocks noChangeAspect="1" noChangeArrowheads="1"/>
          </p:cNvSpPr>
          <p:nvPr/>
        </p:nvSpPr>
        <p:spPr bwMode="auto">
          <a:xfrm>
            <a:off x="3576638" y="2447925"/>
            <a:ext cx="1990725"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descr="A screenshot of a cell phone&#10;&#10;Description generated with very high confidence">
            <a:extLst>
              <a:ext uri="{FF2B5EF4-FFF2-40B4-BE49-F238E27FC236}">
                <a16:creationId xmlns:a16="http://schemas.microsoft.com/office/drawing/2014/main" id="{7157E89B-9252-483C-8B2E-B1F9C47C44C4}"/>
              </a:ext>
            </a:extLst>
          </p:cNvPr>
          <p:cNvPicPr>
            <a:picLocks noChangeAspect="1"/>
          </p:cNvPicPr>
          <p:nvPr/>
        </p:nvPicPr>
        <p:blipFill rotWithShape="1">
          <a:blip r:embed="rId7"/>
          <a:srcRect l="9532" t="19865" r="12969" b="19413"/>
          <a:stretch/>
        </p:blipFill>
        <p:spPr>
          <a:xfrm>
            <a:off x="4207985" y="2933544"/>
            <a:ext cx="3140244" cy="2460432"/>
          </a:xfrm>
          <a:prstGeom prst="rect">
            <a:avLst/>
          </a:prstGeom>
        </p:spPr>
      </p:pic>
      <p:pic>
        <p:nvPicPr>
          <p:cNvPr id="13" name="Picture 12" descr="A picture containing clipart&#10;&#10;Description generated with very high confidence">
            <a:extLst>
              <a:ext uri="{FF2B5EF4-FFF2-40B4-BE49-F238E27FC236}">
                <a16:creationId xmlns:a16="http://schemas.microsoft.com/office/drawing/2014/main" id="{17EFF13B-0F82-413A-A8E5-2AE57FD6CF19}"/>
              </a:ext>
            </a:extLst>
          </p:cNvPr>
          <p:cNvPicPr>
            <a:picLocks noChangeAspect="1"/>
          </p:cNvPicPr>
          <p:nvPr/>
        </p:nvPicPr>
        <p:blipFill>
          <a:blip r:embed="rId8"/>
          <a:stretch>
            <a:fillRect/>
          </a:stretch>
        </p:blipFill>
        <p:spPr>
          <a:xfrm rot="5637866" flipV="1">
            <a:off x="3750155" y="3004401"/>
            <a:ext cx="627330" cy="1394965"/>
          </a:xfrm>
          <a:prstGeom prst="rect">
            <a:avLst/>
          </a:prstGeom>
        </p:spPr>
      </p:pic>
      <p:pic>
        <p:nvPicPr>
          <p:cNvPr id="20" name="Picture 19">
            <a:extLst>
              <a:ext uri="{FF2B5EF4-FFF2-40B4-BE49-F238E27FC236}">
                <a16:creationId xmlns:a16="http://schemas.microsoft.com/office/drawing/2014/main" id="{C6829AED-1AAE-4252-B309-D70AFFD054DD}"/>
              </a:ext>
            </a:extLst>
          </p:cNvPr>
          <p:cNvPicPr>
            <a:picLocks noChangeAspect="1"/>
          </p:cNvPicPr>
          <p:nvPr/>
        </p:nvPicPr>
        <p:blipFill>
          <a:blip r:embed="rId9"/>
          <a:stretch>
            <a:fillRect/>
          </a:stretch>
        </p:blipFill>
        <p:spPr>
          <a:xfrm>
            <a:off x="3878181" y="985065"/>
            <a:ext cx="5265819" cy="1403118"/>
          </a:xfrm>
          <a:prstGeom prst="rect">
            <a:avLst/>
          </a:prstGeom>
        </p:spPr>
      </p:pic>
      <p:pic>
        <p:nvPicPr>
          <p:cNvPr id="25" name="Picture 24">
            <a:extLst>
              <a:ext uri="{FF2B5EF4-FFF2-40B4-BE49-F238E27FC236}">
                <a16:creationId xmlns:a16="http://schemas.microsoft.com/office/drawing/2014/main" id="{ED77D4A5-4AE7-4952-87CE-5DB8E33A629D}"/>
              </a:ext>
            </a:extLst>
          </p:cNvPr>
          <p:cNvPicPr>
            <a:picLocks noChangeAspect="1"/>
          </p:cNvPicPr>
          <p:nvPr/>
        </p:nvPicPr>
        <p:blipFill>
          <a:blip r:embed="rId10"/>
          <a:stretch>
            <a:fillRect/>
          </a:stretch>
        </p:blipFill>
        <p:spPr>
          <a:xfrm>
            <a:off x="3111100" y="4614681"/>
            <a:ext cx="1104900" cy="1638300"/>
          </a:xfrm>
          <a:prstGeom prst="rect">
            <a:avLst/>
          </a:prstGeom>
        </p:spPr>
      </p:pic>
      <p:pic>
        <p:nvPicPr>
          <p:cNvPr id="26" name="Picture 25">
            <a:extLst>
              <a:ext uri="{FF2B5EF4-FFF2-40B4-BE49-F238E27FC236}">
                <a16:creationId xmlns:a16="http://schemas.microsoft.com/office/drawing/2014/main" id="{C2DFE28A-629F-4767-B629-95784D9C50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6863" y1="44755" x2="16863" y2="44755"/>
                        <a14:foregroundMark x1="26275" y1="46853" x2="26275" y2="46853"/>
                        <a14:foregroundMark x1="42745" y1="36364" x2="42745" y2="36364"/>
                        <a14:foregroundMark x1="65098" y1="36364" x2="65098" y2="36364"/>
                      </a14:backgroundRemoval>
                    </a14:imgEffect>
                  </a14:imgLayer>
                </a14:imgProps>
              </a:ext>
            </a:extLst>
          </a:blip>
          <a:stretch>
            <a:fillRect/>
          </a:stretch>
        </p:blipFill>
        <p:spPr>
          <a:xfrm>
            <a:off x="4085034" y="1779089"/>
            <a:ext cx="1280240" cy="717938"/>
          </a:xfrm>
          <a:prstGeom prst="rect">
            <a:avLst/>
          </a:prstGeom>
        </p:spPr>
      </p:pic>
      <p:pic>
        <p:nvPicPr>
          <p:cNvPr id="27" name="Picture 26">
            <a:extLst>
              <a:ext uri="{FF2B5EF4-FFF2-40B4-BE49-F238E27FC236}">
                <a16:creationId xmlns:a16="http://schemas.microsoft.com/office/drawing/2014/main" id="{F28C2831-EA84-42A0-861C-97ECB8FA8E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36" b="89344" l="8962" r="89623">
                        <a14:foregroundMark x1="13679" y1="32787" x2="13679" y2="32787"/>
                        <a14:foregroundMark x1="18868" y1="27049" x2="18868" y2="27049"/>
                        <a14:foregroundMark x1="19811" y1="29508" x2="19811" y2="29508"/>
                        <a14:foregroundMark x1="15094" y1="29508" x2="15094" y2="29508"/>
                        <a14:foregroundMark x1="8962" y1="54098" x2="8962" y2="54098"/>
                        <a14:foregroundMark x1="35849" y1="47541" x2="35849" y2="47541"/>
                        <a14:foregroundMark x1="57075" y1="47541" x2="57075" y2="47541"/>
                      </a14:backgroundRemoval>
                    </a14:imgEffect>
                  </a14:imgLayer>
                </a14:imgProps>
              </a:ext>
            </a:extLst>
          </a:blip>
          <a:stretch>
            <a:fillRect/>
          </a:stretch>
        </p:blipFill>
        <p:spPr>
          <a:xfrm>
            <a:off x="5778107" y="1731228"/>
            <a:ext cx="1162805" cy="669161"/>
          </a:xfrm>
          <a:prstGeom prst="rect">
            <a:avLst/>
          </a:prstGeom>
        </p:spPr>
      </p:pic>
      <p:pic>
        <p:nvPicPr>
          <p:cNvPr id="28" name="Picture 27">
            <a:extLst>
              <a:ext uri="{FF2B5EF4-FFF2-40B4-BE49-F238E27FC236}">
                <a16:creationId xmlns:a16="http://schemas.microsoft.com/office/drawing/2014/main" id="{DF46F44B-D1FB-4E38-9989-78741836CBC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32927" y1="51220" x2="32927" y2="51220"/>
                        <a14:foregroundMark x1="54065" y1="47967" x2="54065" y2="47967"/>
                        <a14:foregroundMark x1="72764" y1="52033" x2="72764" y2="52033"/>
                      </a14:backgroundRemoval>
                    </a14:imgEffect>
                  </a14:imgLayer>
                </a14:imgProps>
              </a:ext>
            </a:extLst>
          </a:blip>
          <a:stretch>
            <a:fillRect/>
          </a:stretch>
        </p:blipFill>
        <p:spPr>
          <a:xfrm>
            <a:off x="7480335" y="1696562"/>
            <a:ext cx="1324729" cy="662365"/>
          </a:xfrm>
          <a:prstGeom prst="rect">
            <a:avLst/>
          </a:prstGeom>
        </p:spPr>
      </p:pic>
      <p:pic>
        <p:nvPicPr>
          <p:cNvPr id="30" name="Picture 29">
            <a:extLst>
              <a:ext uri="{FF2B5EF4-FFF2-40B4-BE49-F238E27FC236}">
                <a16:creationId xmlns:a16="http://schemas.microsoft.com/office/drawing/2014/main" id="{70D185CF-4D57-429D-9F89-5D1BDFA2C7FE}"/>
              </a:ext>
            </a:extLst>
          </p:cNvPr>
          <p:cNvPicPr>
            <a:picLocks noChangeAspect="1"/>
          </p:cNvPicPr>
          <p:nvPr/>
        </p:nvPicPr>
        <p:blipFill>
          <a:blip r:embed="rId17">
            <a:duotone>
              <a:schemeClr val="accent5">
                <a:shade val="45000"/>
                <a:satMod val="135000"/>
              </a:schemeClr>
              <a:prstClr val="white"/>
            </a:duotone>
            <a:extLst>
              <a:ext uri="{BEBA8EAE-BF5A-486C-A8C5-ECC9F3942E4B}">
                <a14:imgProps xmlns:a14="http://schemas.microsoft.com/office/drawing/2010/main">
                  <a14:imgLayer r:embed="rId18">
                    <a14:imgEffect>
                      <a14:backgroundRemoval t="9322" b="89831" l="8534" r="89934">
                        <a14:foregroundMark x1="8534" y1="57627" x2="8534" y2="57627"/>
                        <a14:foregroundMark x1="33479" y1="49153" x2="33479" y2="49153"/>
                        <a14:foregroundMark x1="59956" y1="57627" x2="59956" y2="57627"/>
                        <a14:foregroundMark x1="85120" y1="47458" x2="85120" y2="47458"/>
                      </a14:backgroundRemoval>
                    </a14:imgEffect>
                  </a14:imgLayer>
                </a14:imgProps>
              </a:ext>
            </a:extLst>
          </a:blip>
          <a:stretch>
            <a:fillRect/>
          </a:stretch>
        </p:blipFill>
        <p:spPr>
          <a:xfrm>
            <a:off x="4439652" y="3040052"/>
            <a:ext cx="2248045" cy="580458"/>
          </a:xfrm>
          <a:prstGeom prst="rect">
            <a:avLst/>
          </a:prstGeom>
        </p:spPr>
      </p:pic>
      <p:pic>
        <p:nvPicPr>
          <p:cNvPr id="31" name="Picture 30">
            <a:extLst>
              <a:ext uri="{FF2B5EF4-FFF2-40B4-BE49-F238E27FC236}">
                <a16:creationId xmlns:a16="http://schemas.microsoft.com/office/drawing/2014/main" id="{FF4315C6-EE26-401E-9F93-9498B9279FEF}"/>
              </a:ext>
            </a:extLst>
          </p:cNvPr>
          <p:cNvPicPr>
            <a:picLocks noChangeAspect="1"/>
          </p:cNvPicPr>
          <p:nvPr/>
        </p:nvPicPr>
        <p:blipFill>
          <a:blip r:embed="rId19">
            <a:duotone>
              <a:schemeClr val="accent5">
                <a:shade val="45000"/>
                <a:satMod val="135000"/>
              </a:schemeClr>
              <a:prstClr val="white"/>
            </a:duotone>
            <a:extLst>
              <a:ext uri="{BEBA8EAE-BF5A-486C-A8C5-ECC9F3942E4B}">
                <a14:imgProps xmlns:a14="http://schemas.microsoft.com/office/drawing/2010/main">
                  <a14:imgLayer r:embed="rId20">
                    <a14:imgEffect>
                      <a14:backgroundRemoval t="9836" b="89344" l="9917" r="96694">
                        <a14:foregroundMark x1="74380" y1="45902" x2="74380" y2="45902"/>
                        <a14:foregroundMark x1="84298" y1="50000" x2="84298" y2="50000"/>
                        <a14:foregroundMark x1="96694" y1="36066" x2="96694" y2="36066"/>
                      </a14:backgroundRemoval>
                    </a14:imgEffect>
                  </a14:imgLayer>
                </a14:imgProps>
              </a:ext>
            </a:extLst>
          </a:blip>
          <a:stretch>
            <a:fillRect/>
          </a:stretch>
        </p:blipFill>
        <p:spPr>
          <a:xfrm>
            <a:off x="4281199" y="3643944"/>
            <a:ext cx="1428631" cy="720219"/>
          </a:xfrm>
          <a:prstGeom prst="rect">
            <a:avLst/>
          </a:prstGeom>
        </p:spPr>
      </p:pic>
      <p:pic>
        <p:nvPicPr>
          <p:cNvPr id="33" name="Picture 32">
            <a:extLst>
              <a:ext uri="{FF2B5EF4-FFF2-40B4-BE49-F238E27FC236}">
                <a16:creationId xmlns:a16="http://schemas.microsoft.com/office/drawing/2014/main" id="{56F51AFF-BE35-4CBC-AFAE-E4CB5A843729}"/>
              </a:ext>
            </a:extLst>
          </p:cNvPr>
          <p:cNvPicPr>
            <a:picLocks noChangeAspect="1"/>
          </p:cNvPicPr>
          <p:nvPr/>
        </p:nvPicPr>
        <p:blipFill>
          <a:blip r:embed="rId21">
            <a:duotone>
              <a:schemeClr val="accent5">
                <a:shade val="45000"/>
                <a:satMod val="135000"/>
              </a:schemeClr>
              <a:prstClr val="white"/>
            </a:duotone>
            <a:extLst>
              <a:ext uri="{BEBA8EAE-BF5A-486C-A8C5-ECC9F3942E4B}">
                <a14:imgProps xmlns:a14="http://schemas.microsoft.com/office/drawing/2010/main">
                  <a14:imgLayer r:embed="rId22">
                    <a14:imgEffect>
                      <a14:backgroundRemoval t="4425" b="92478" l="6569" r="94161">
                        <a14:foregroundMark x1="44161" y1="16372" x2="44161" y2="16372"/>
                        <a14:foregroundMark x1="48905" y1="9735" x2="48905" y2="9735"/>
                        <a14:foregroundMark x1="63504" y1="7965" x2="63504" y2="7965"/>
                        <a14:foregroundMark x1="90876" y1="30531" x2="90876" y2="30531"/>
                        <a14:foregroundMark x1="94161" y1="37611" x2="94161" y2="37611"/>
                        <a14:foregroundMark x1="92336" y1="27434" x2="92336" y2="27434"/>
                        <a14:foregroundMark x1="94161" y1="26106" x2="94161" y2="26106"/>
                        <a14:foregroundMark x1="32117" y1="4867" x2="32117" y2="4867"/>
                        <a14:foregroundMark x1="7664" y1="54425" x2="7664" y2="54425"/>
                        <a14:foregroundMark x1="45255" y1="90708" x2="45255" y2="90708"/>
                        <a14:foregroundMark x1="58759" y1="91150" x2="58759" y2="91150"/>
                        <a14:foregroundMark x1="59124" y1="92478" x2="59124" y2="92478"/>
                      </a14:backgroundRemoval>
                    </a14:imgEffect>
                  </a14:imgLayer>
                </a14:imgProps>
              </a:ext>
            </a:extLst>
          </a:blip>
          <a:stretch>
            <a:fillRect/>
          </a:stretch>
        </p:blipFill>
        <p:spPr>
          <a:xfrm>
            <a:off x="5732520" y="3693377"/>
            <a:ext cx="1450551" cy="1196440"/>
          </a:xfrm>
          <a:prstGeom prst="rect">
            <a:avLst/>
          </a:prstGeom>
        </p:spPr>
      </p:pic>
      <p:grpSp>
        <p:nvGrpSpPr>
          <p:cNvPr id="23" name="Group 22">
            <a:extLst>
              <a:ext uri="{FF2B5EF4-FFF2-40B4-BE49-F238E27FC236}">
                <a16:creationId xmlns:a16="http://schemas.microsoft.com/office/drawing/2014/main" id="{0E22D8F5-1DAE-4D17-902C-D7F8EC58DBC5}"/>
              </a:ext>
            </a:extLst>
          </p:cNvPr>
          <p:cNvGrpSpPr/>
          <p:nvPr/>
        </p:nvGrpSpPr>
        <p:grpSpPr>
          <a:xfrm>
            <a:off x="1998825" y="235839"/>
            <a:ext cx="900543" cy="474994"/>
            <a:chOff x="3031522" y="1915081"/>
            <a:chExt cx="900543" cy="474994"/>
          </a:xfrm>
        </p:grpSpPr>
        <p:pic>
          <p:nvPicPr>
            <p:cNvPr id="24" name="Picture 23" descr="A close up of a logo&#10;&#10;Description generated with very high confidence">
              <a:extLst>
                <a:ext uri="{FF2B5EF4-FFF2-40B4-BE49-F238E27FC236}">
                  <a16:creationId xmlns:a16="http://schemas.microsoft.com/office/drawing/2014/main" id="{45A908A0-FC1F-43F8-A288-B0D3D6A1B3F9}"/>
                </a:ext>
              </a:extLst>
            </p:cNvPr>
            <p:cNvPicPr>
              <a:picLocks noChangeAspect="1"/>
            </p:cNvPicPr>
            <p:nvPr/>
          </p:nvPicPr>
          <p:blipFill>
            <a:blip r:embed="rId4"/>
            <a:stretch>
              <a:fillRect/>
            </a:stretch>
          </p:blipFill>
          <p:spPr>
            <a:xfrm>
              <a:off x="3031522" y="1918116"/>
              <a:ext cx="900543" cy="471959"/>
            </a:xfrm>
            <a:prstGeom prst="rect">
              <a:avLst/>
            </a:prstGeom>
          </p:spPr>
        </p:pic>
        <p:sp>
          <p:nvSpPr>
            <p:cNvPr id="29" name="Rectangle 28">
              <a:extLst>
                <a:ext uri="{FF2B5EF4-FFF2-40B4-BE49-F238E27FC236}">
                  <a16:creationId xmlns:a16="http://schemas.microsoft.com/office/drawing/2014/main" id="{80696B8F-5A00-4356-9B50-B0FCD94BDF8B}"/>
                </a:ext>
              </a:extLst>
            </p:cNvPr>
            <p:cNvSpPr/>
            <p:nvPr/>
          </p:nvSpPr>
          <p:spPr>
            <a:xfrm>
              <a:off x="3190546" y="1915081"/>
              <a:ext cx="582211" cy="379656"/>
            </a:xfrm>
            <a:prstGeom prst="rect">
              <a:avLst/>
            </a:prstGeom>
          </p:spPr>
          <p:txBody>
            <a:bodyPr wrap="none">
              <a:spAutoFit/>
            </a:bodyPr>
            <a:lstStyle/>
            <a:p>
              <a:r>
                <a:rPr lang="en-US" b="1" dirty="0">
                  <a:solidFill>
                    <a:schemeClr val="accent2"/>
                  </a:solidFill>
                </a:rPr>
                <a:t>/ee/</a:t>
              </a:r>
            </a:p>
          </p:txBody>
        </p:sp>
      </p:grpSp>
      <p:sp>
        <p:nvSpPr>
          <p:cNvPr id="32" name="Rectangle 31">
            <a:extLst>
              <a:ext uri="{FF2B5EF4-FFF2-40B4-BE49-F238E27FC236}">
                <a16:creationId xmlns:a16="http://schemas.microsoft.com/office/drawing/2014/main" id="{0D24087E-35A1-4714-92E1-EAF01CE63FAF}"/>
              </a:ext>
            </a:extLst>
          </p:cNvPr>
          <p:cNvSpPr/>
          <p:nvPr/>
        </p:nvSpPr>
        <p:spPr>
          <a:xfrm>
            <a:off x="2264641" y="1543285"/>
            <a:ext cx="697627" cy="461665"/>
          </a:xfrm>
          <a:prstGeom prst="rect">
            <a:avLst/>
          </a:prstGeom>
        </p:spPr>
        <p:txBody>
          <a:bodyPr wrap="none">
            <a:spAutoFit/>
          </a:bodyPr>
          <a:lstStyle/>
          <a:p>
            <a:r>
              <a:rPr lang="en-US" sz="2400" b="1" dirty="0">
                <a:solidFill>
                  <a:schemeClr val="accent2"/>
                </a:solidFill>
              </a:rPr>
              <a:t>/ee/</a:t>
            </a:r>
          </a:p>
        </p:txBody>
      </p:sp>
    </p:spTree>
    <p:extLst>
      <p:ext uri="{BB962C8B-B14F-4D97-AF65-F5344CB8AC3E}">
        <p14:creationId xmlns:p14="http://schemas.microsoft.com/office/powerpoint/2010/main" val="398972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565633"/>
            <a:ext cx="8229600" cy="1143000"/>
          </a:xfrm>
        </p:spPr>
        <p:txBody>
          <a:bodyPr/>
          <a:lstStyle/>
          <a:p>
            <a:r>
              <a:rPr lang="en-US" dirty="0"/>
              <a:t>Students need to HEAR, SAY, READ, and SPELL the sounds they learn.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3" t="3733" r="4514" b="8855"/>
          <a:stretch/>
        </p:blipFill>
        <p:spPr>
          <a:xfrm>
            <a:off x="603846" y="2014141"/>
            <a:ext cx="7936303" cy="4196878"/>
          </a:xfrm>
          <a:prstGeom prst="rect">
            <a:avLst/>
          </a:prstGeom>
        </p:spPr>
      </p:pic>
    </p:spTree>
    <p:extLst>
      <p:ext uri="{BB962C8B-B14F-4D97-AF65-F5344CB8AC3E}">
        <p14:creationId xmlns:p14="http://schemas.microsoft.com/office/powerpoint/2010/main" val="2594947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4B58-8557-4091-9C99-1070D665FDCC}"/>
              </a:ext>
            </a:extLst>
          </p:cNvPr>
          <p:cNvSpPr>
            <a:spLocks noGrp="1"/>
          </p:cNvSpPr>
          <p:nvPr>
            <p:ph type="title"/>
          </p:nvPr>
        </p:nvSpPr>
        <p:spPr>
          <a:xfrm>
            <a:off x="403634" y="260416"/>
            <a:ext cx="8418576" cy="1143000"/>
          </a:xfrm>
        </p:spPr>
        <p:txBody>
          <a:bodyPr/>
          <a:lstStyle/>
          <a:p>
            <a:r>
              <a:rPr lang="en-US" dirty="0"/>
              <a:t>Phonics in One of Our Pilot Classrooms!</a:t>
            </a:r>
            <a:br>
              <a:rPr lang="en-US" dirty="0"/>
            </a:br>
            <a:r>
              <a:rPr lang="en-US" sz="2200" i="1" dirty="0"/>
              <a:t>Ms. Calame – Kindergarten, Alex Green Elementary</a:t>
            </a:r>
            <a:endParaRPr lang="en-US" sz="2200" dirty="0"/>
          </a:p>
        </p:txBody>
      </p:sp>
      <p:pic>
        <p:nvPicPr>
          <p:cNvPr id="3" name="Picture 2"/>
          <p:cNvPicPr>
            <a:picLocks noChangeAspect="1"/>
          </p:cNvPicPr>
          <p:nvPr/>
        </p:nvPicPr>
        <p:blipFill>
          <a:blip r:embed="rId3"/>
          <a:stretch>
            <a:fillRect/>
          </a:stretch>
        </p:blipFill>
        <p:spPr>
          <a:xfrm>
            <a:off x="2779359" y="1804121"/>
            <a:ext cx="3667125" cy="2085975"/>
          </a:xfrm>
          <a:prstGeom prst="rect">
            <a:avLst/>
          </a:prstGeom>
        </p:spPr>
      </p:pic>
      <p:sp>
        <p:nvSpPr>
          <p:cNvPr id="5" name="TextBox 4"/>
          <p:cNvSpPr txBox="1"/>
          <p:nvPr/>
        </p:nvSpPr>
        <p:spPr>
          <a:xfrm>
            <a:off x="799216" y="4613564"/>
            <a:ext cx="7627409" cy="733599"/>
          </a:xfrm>
          <a:prstGeom prst="rect">
            <a:avLst/>
          </a:prstGeom>
          <a:noFill/>
        </p:spPr>
        <p:txBody>
          <a:bodyPr wrap="none" rtlCol="0">
            <a:spAutoFit/>
          </a:bodyPr>
          <a:lstStyle/>
          <a:p>
            <a:r>
              <a:rPr lang="en-US" sz="2300" dirty="0">
                <a:solidFill>
                  <a:srgbClr val="3F3F39"/>
                </a:solidFill>
                <a:latin typeface="Lucida Sans"/>
                <a:ea typeface="Lucida Sans"/>
                <a:cs typeface="Lucida Sans"/>
                <a:sym typeface="Lucida Sans"/>
              </a:rPr>
              <a:t>Access the video at: https://vimeo.com/253462895</a:t>
            </a:r>
          </a:p>
          <a:p>
            <a:endParaRPr lang="en-US" dirty="0"/>
          </a:p>
        </p:txBody>
      </p:sp>
    </p:spTree>
    <p:extLst>
      <p:ext uri="{BB962C8B-B14F-4D97-AF65-F5344CB8AC3E}">
        <p14:creationId xmlns:p14="http://schemas.microsoft.com/office/powerpoint/2010/main" val="467825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4B58-8557-4091-9C99-1070D665FDCC}"/>
              </a:ext>
            </a:extLst>
          </p:cNvPr>
          <p:cNvSpPr>
            <a:spLocks noGrp="1"/>
          </p:cNvSpPr>
          <p:nvPr>
            <p:ph type="title"/>
          </p:nvPr>
        </p:nvSpPr>
        <p:spPr/>
        <p:txBody>
          <a:bodyPr/>
          <a:lstStyle/>
          <a:p>
            <a:r>
              <a:rPr lang="en-US" dirty="0"/>
              <a:t>Phonics in One of Our Pilot Classrooms!</a:t>
            </a:r>
          </a:p>
        </p:txBody>
      </p:sp>
      <p:sp>
        <p:nvSpPr>
          <p:cNvPr id="3" name="Text Placeholder 2">
            <a:extLst>
              <a:ext uri="{FF2B5EF4-FFF2-40B4-BE49-F238E27FC236}">
                <a16:creationId xmlns:a16="http://schemas.microsoft.com/office/drawing/2014/main" id="{C18D10EE-9B98-4C44-B897-ADC7460628C3}"/>
              </a:ext>
            </a:extLst>
          </p:cNvPr>
          <p:cNvSpPr>
            <a:spLocks noGrp="1"/>
          </p:cNvSpPr>
          <p:nvPr>
            <p:ph type="body" idx="1"/>
          </p:nvPr>
        </p:nvSpPr>
        <p:spPr>
          <a:xfrm>
            <a:off x="296330" y="3813018"/>
            <a:ext cx="8551333" cy="2077247"/>
          </a:xfrm>
        </p:spPr>
        <p:txBody>
          <a:bodyPr/>
          <a:lstStyle/>
          <a:p>
            <a:pPr marL="304792" indent="0">
              <a:buNone/>
            </a:pPr>
            <a:r>
              <a:rPr lang="en-US" sz="2300" b="1" dirty="0"/>
              <a:t>Highlights:</a:t>
            </a:r>
          </a:p>
          <a:p>
            <a:pPr marL="569913" indent="-265113"/>
            <a:r>
              <a:rPr lang="en-US" sz="2300" dirty="0"/>
              <a:t>Using pictures to connect initial sound to ‘m’ and ‘s’ </a:t>
            </a:r>
          </a:p>
          <a:p>
            <a:pPr marL="569913" indent="-265113"/>
            <a:r>
              <a:rPr lang="en-US" sz="2300" dirty="0"/>
              <a:t>Connecting to meaning “…a sandwich for lunch”</a:t>
            </a:r>
          </a:p>
          <a:p>
            <a:pPr marL="569913" indent="-265113"/>
            <a:r>
              <a:rPr lang="en-US" sz="2300" dirty="0"/>
              <a:t>Corrective feedback </a:t>
            </a:r>
          </a:p>
          <a:p>
            <a:pPr marL="569913" indent="-265113"/>
            <a:r>
              <a:rPr lang="en-US" sz="2300" dirty="0"/>
              <a:t>Focused materials  </a:t>
            </a:r>
          </a:p>
          <a:p>
            <a:pPr marL="304792" indent="0">
              <a:buNone/>
            </a:pPr>
            <a:r>
              <a:rPr lang="en-US" dirty="0"/>
              <a:t>  </a:t>
            </a:r>
          </a:p>
          <a:p>
            <a:endParaRPr lang="en-US" dirty="0"/>
          </a:p>
        </p:txBody>
      </p:sp>
      <p:pic>
        <p:nvPicPr>
          <p:cNvPr id="5" name="Picture 4">
            <a:extLst>
              <a:ext uri="{FF2B5EF4-FFF2-40B4-BE49-F238E27FC236}">
                <a16:creationId xmlns:a16="http://schemas.microsoft.com/office/drawing/2014/main" id="{06E35D32-ACC8-483C-AC01-6B524AA63C9C}"/>
              </a:ext>
            </a:extLst>
          </p:cNvPr>
          <p:cNvPicPr>
            <a:picLocks noChangeAspect="1"/>
          </p:cNvPicPr>
          <p:nvPr/>
        </p:nvPicPr>
        <p:blipFill>
          <a:blip r:embed="rId3"/>
          <a:stretch>
            <a:fillRect/>
          </a:stretch>
        </p:blipFill>
        <p:spPr>
          <a:xfrm>
            <a:off x="2779214" y="1417636"/>
            <a:ext cx="3585567" cy="2683933"/>
          </a:xfrm>
          <a:prstGeom prst="rect">
            <a:avLst/>
          </a:prstGeom>
        </p:spPr>
      </p:pic>
    </p:spTree>
    <p:extLst>
      <p:ext uri="{BB962C8B-B14F-4D97-AF65-F5344CB8AC3E}">
        <p14:creationId xmlns:p14="http://schemas.microsoft.com/office/powerpoint/2010/main" val="1140401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21C6-14F1-4755-9087-68EA88A374E1}"/>
              </a:ext>
            </a:extLst>
          </p:cNvPr>
          <p:cNvSpPr>
            <a:spLocks noGrp="1"/>
          </p:cNvSpPr>
          <p:nvPr>
            <p:ph type="title"/>
          </p:nvPr>
        </p:nvSpPr>
        <p:spPr>
          <a:xfrm>
            <a:off x="457200" y="313275"/>
            <a:ext cx="8229600" cy="1143000"/>
          </a:xfrm>
        </p:spPr>
        <p:txBody>
          <a:bodyPr/>
          <a:lstStyle/>
          <a:p>
            <a:r>
              <a:rPr lang="en-US" dirty="0"/>
              <a:t>Continued: Phonics Student Practice! </a:t>
            </a:r>
            <a:br>
              <a:rPr lang="en-US" dirty="0"/>
            </a:br>
            <a:r>
              <a:rPr lang="en-US" sz="2200" i="1" dirty="0"/>
              <a:t>Ms. Calame – Kindergarten, Alex Green Elementary</a:t>
            </a:r>
            <a:endParaRPr lang="en-US" sz="2200" dirty="0"/>
          </a:p>
        </p:txBody>
      </p:sp>
      <p:pic>
        <p:nvPicPr>
          <p:cNvPr id="3" name="Picture 2"/>
          <p:cNvPicPr>
            <a:picLocks noChangeAspect="1"/>
          </p:cNvPicPr>
          <p:nvPr/>
        </p:nvPicPr>
        <p:blipFill>
          <a:blip r:embed="rId3"/>
          <a:stretch>
            <a:fillRect/>
          </a:stretch>
        </p:blipFill>
        <p:spPr>
          <a:xfrm>
            <a:off x="2824162" y="2447925"/>
            <a:ext cx="3495675" cy="1962150"/>
          </a:xfrm>
          <a:prstGeom prst="rect">
            <a:avLst/>
          </a:prstGeom>
        </p:spPr>
      </p:pic>
      <p:sp>
        <p:nvSpPr>
          <p:cNvPr id="5" name="TextBox 4"/>
          <p:cNvSpPr txBox="1"/>
          <p:nvPr/>
        </p:nvSpPr>
        <p:spPr>
          <a:xfrm>
            <a:off x="799216" y="4613564"/>
            <a:ext cx="7627409" cy="733599"/>
          </a:xfrm>
          <a:prstGeom prst="rect">
            <a:avLst/>
          </a:prstGeom>
          <a:noFill/>
        </p:spPr>
        <p:txBody>
          <a:bodyPr wrap="none" rtlCol="0">
            <a:spAutoFit/>
          </a:bodyPr>
          <a:lstStyle/>
          <a:p>
            <a:r>
              <a:rPr lang="en-US" sz="2300" dirty="0">
                <a:solidFill>
                  <a:srgbClr val="3F3F39"/>
                </a:solidFill>
                <a:latin typeface="Lucida Sans"/>
                <a:ea typeface="Lucida Sans"/>
                <a:cs typeface="Lucida Sans"/>
                <a:sym typeface="Lucida Sans"/>
              </a:rPr>
              <a:t>Access the video at: https://vimeo.com/253463272</a:t>
            </a:r>
          </a:p>
          <a:p>
            <a:endParaRPr lang="en-US" dirty="0"/>
          </a:p>
        </p:txBody>
      </p:sp>
    </p:spTree>
    <p:extLst>
      <p:ext uri="{BB962C8B-B14F-4D97-AF65-F5344CB8AC3E}">
        <p14:creationId xmlns:p14="http://schemas.microsoft.com/office/powerpoint/2010/main" val="347033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4B58-8557-4091-9C99-1070D665FDCC}"/>
              </a:ext>
            </a:extLst>
          </p:cNvPr>
          <p:cNvSpPr>
            <a:spLocks noGrp="1"/>
          </p:cNvSpPr>
          <p:nvPr>
            <p:ph type="title"/>
          </p:nvPr>
        </p:nvSpPr>
        <p:spPr>
          <a:xfrm>
            <a:off x="457199" y="259603"/>
            <a:ext cx="8229600" cy="1143000"/>
          </a:xfrm>
        </p:spPr>
        <p:txBody>
          <a:bodyPr/>
          <a:lstStyle/>
          <a:p>
            <a:r>
              <a:rPr lang="en-US" dirty="0"/>
              <a:t>Phonics in One of Our Pilot Classrooms!</a:t>
            </a:r>
          </a:p>
        </p:txBody>
      </p:sp>
      <p:sp>
        <p:nvSpPr>
          <p:cNvPr id="3" name="Text Placeholder 2">
            <a:extLst>
              <a:ext uri="{FF2B5EF4-FFF2-40B4-BE49-F238E27FC236}">
                <a16:creationId xmlns:a16="http://schemas.microsoft.com/office/drawing/2014/main" id="{C18D10EE-9B98-4C44-B897-ADC7460628C3}"/>
              </a:ext>
            </a:extLst>
          </p:cNvPr>
          <p:cNvSpPr>
            <a:spLocks noGrp="1"/>
          </p:cNvSpPr>
          <p:nvPr>
            <p:ph type="body" idx="1"/>
          </p:nvPr>
        </p:nvSpPr>
        <p:spPr>
          <a:xfrm>
            <a:off x="457199" y="4047946"/>
            <a:ext cx="8551333" cy="2301095"/>
          </a:xfrm>
        </p:spPr>
        <p:txBody>
          <a:bodyPr/>
          <a:lstStyle/>
          <a:p>
            <a:pPr marL="304792" indent="0">
              <a:buNone/>
            </a:pPr>
            <a:r>
              <a:rPr lang="en-US" sz="2300" b="1" dirty="0"/>
              <a:t>Highlights:</a:t>
            </a:r>
          </a:p>
          <a:p>
            <a:pPr marL="517525" indent="-212725"/>
            <a:r>
              <a:rPr lang="en-US" sz="2300" dirty="0"/>
              <a:t>Directly connected to content of phonics lesson</a:t>
            </a:r>
          </a:p>
          <a:p>
            <a:pPr marL="517525" indent="-212725"/>
            <a:r>
              <a:rPr lang="en-US" sz="2300" dirty="0"/>
              <a:t>Embedding of print concepts (handwriting)  </a:t>
            </a:r>
          </a:p>
          <a:p>
            <a:pPr marL="517525" indent="-212725"/>
            <a:r>
              <a:rPr lang="en-US" sz="2300" dirty="0"/>
              <a:t>Teacher monitoring </a:t>
            </a:r>
          </a:p>
          <a:p>
            <a:pPr marL="517525" indent="-212725"/>
            <a:r>
              <a:rPr lang="en-US" sz="2300" dirty="0"/>
              <a:t>Next step: Let students practice with independence! </a:t>
            </a:r>
          </a:p>
        </p:txBody>
      </p:sp>
      <p:pic>
        <p:nvPicPr>
          <p:cNvPr id="4" name="Picture 3">
            <a:extLst>
              <a:ext uri="{FF2B5EF4-FFF2-40B4-BE49-F238E27FC236}">
                <a16:creationId xmlns:a16="http://schemas.microsoft.com/office/drawing/2014/main" id="{1623ABE4-EC9B-4775-95BE-2C975ABA43C7}"/>
              </a:ext>
            </a:extLst>
          </p:cNvPr>
          <p:cNvPicPr>
            <a:picLocks noChangeAspect="1"/>
          </p:cNvPicPr>
          <p:nvPr/>
        </p:nvPicPr>
        <p:blipFill>
          <a:blip r:embed="rId3"/>
          <a:stretch>
            <a:fillRect/>
          </a:stretch>
        </p:blipFill>
        <p:spPr>
          <a:xfrm>
            <a:off x="637115" y="1567037"/>
            <a:ext cx="4095750" cy="2314575"/>
          </a:xfrm>
          <a:prstGeom prst="rect">
            <a:avLst/>
          </a:prstGeom>
        </p:spPr>
      </p:pic>
      <p:pic>
        <p:nvPicPr>
          <p:cNvPr id="6" name="Picture 5">
            <a:extLst>
              <a:ext uri="{FF2B5EF4-FFF2-40B4-BE49-F238E27FC236}">
                <a16:creationId xmlns:a16="http://schemas.microsoft.com/office/drawing/2014/main" id="{D40C4AF6-C3CB-4C4D-A99B-265BEF91A18C}"/>
              </a:ext>
            </a:extLst>
          </p:cNvPr>
          <p:cNvPicPr>
            <a:picLocks noChangeAspect="1"/>
          </p:cNvPicPr>
          <p:nvPr/>
        </p:nvPicPr>
        <p:blipFill>
          <a:blip r:embed="rId4"/>
          <a:stretch>
            <a:fillRect/>
          </a:stretch>
        </p:blipFill>
        <p:spPr>
          <a:xfrm>
            <a:off x="5092910" y="2021733"/>
            <a:ext cx="3348038" cy="1405182"/>
          </a:xfrm>
          <a:prstGeom prst="rect">
            <a:avLst/>
          </a:prstGeom>
        </p:spPr>
      </p:pic>
    </p:spTree>
    <p:extLst>
      <p:ext uri="{BB962C8B-B14F-4D97-AF65-F5344CB8AC3E}">
        <p14:creationId xmlns:p14="http://schemas.microsoft.com/office/powerpoint/2010/main" val="101754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93206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Shape 730"/>
          <p:cNvSpPr txBox="1">
            <a:spLocks noGrp="1"/>
          </p:cNvSpPr>
          <p:nvPr>
            <p:ph type="title"/>
          </p:nvPr>
        </p:nvSpPr>
        <p:spPr>
          <a:xfrm>
            <a:off x="457202" y="619740"/>
            <a:ext cx="8229600" cy="857251"/>
          </a:xfrm>
          <a:prstGeom prst="rect">
            <a:avLst/>
          </a:prstGeom>
          <a:noFill/>
          <a:ln>
            <a:noFill/>
          </a:ln>
        </p:spPr>
        <p:txBody>
          <a:bodyPr lIns="91425" tIns="91425" rIns="91425" bIns="91425" anchor="ctr" anchorCtr="0">
            <a:noAutofit/>
          </a:bodyPr>
          <a:lstStyle/>
          <a:p>
            <a:pPr>
              <a:buSzPct val="25000"/>
            </a:pPr>
            <a:r>
              <a:rPr lang="en" dirty="0"/>
              <a:t>Inventive Spelling: </a:t>
            </a:r>
            <a:r>
              <a:rPr lang="en" sz="2600" dirty="0"/>
              <a:t>a regular assessment of phonemic awareness and t</a:t>
            </a:r>
            <a:r>
              <a:rPr lang="en-US" sz="2600" dirty="0"/>
              <a:t>he</a:t>
            </a:r>
            <a:r>
              <a:rPr lang="en" sz="2600" dirty="0"/>
              <a:t> alphabetic principle!</a:t>
            </a:r>
          </a:p>
        </p:txBody>
      </p:sp>
      <p:pic>
        <p:nvPicPr>
          <p:cNvPr id="731" name="Shape 731"/>
          <p:cNvPicPr preferRelativeResize="0"/>
          <p:nvPr/>
        </p:nvPicPr>
        <p:blipFill rotWithShape="1">
          <a:blip r:embed="rId3">
            <a:alphaModFix/>
          </a:blip>
          <a:srcRect/>
          <a:stretch/>
        </p:blipFill>
        <p:spPr>
          <a:xfrm>
            <a:off x="271988" y="3765550"/>
            <a:ext cx="4387812" cy="1662871"/>
          </a:xfrm>
          <a:prstGeom prst="rect">
            <a:avLst/>
          </a:prstGeom>
          <a:noFill/>
          <a:ln>
            <a:noFill/>
          </a:ln>
        </p:spPr>
      </p:pic>
      <p:pic>
        <p:nvPicPr>
          <p:cNvPr id="732" name="Shape 732"/>
          <p:cNvPicPr preferRelativeResize="0"/>
          <p:nvPr/>
        </p:nvPicPr>
        <p:blipFill rotWithShape="1">
          <a:blip r:embed="rId4">
            <a:alphaModFix/>
          </a:blip>
          <a:srcRect/>
          <a:stretch/>
        </p:blipFill>
        <p:spPr>
          <a:xfrm>
            <a:off x="783584" y="2061562"/>
            <a:ext cx="3964013" cy="1703988"/>
          </a:xfrm>
          <a:prstGeom prst="rect">
            <a:avLst/>
          </a:prstGeom>
          <a:noFill/>
          <a:ln>
            <a:noFill/>
          </a:ln>
        </p:spPr>
      </p:pic>
      <p:sp>
        <p:nvSpPr>
          <p:cNvPr id="733" name="Shape 733"/>
          <p:cNvSpPr txBox="1"/>
          <p:nvPr/>
        </p:nvSpPr>
        <p:spPr>
          <a:xfrm>
            <a:off x="457202" y="5478106"/>
            <a:ext cx="8229600" cy="857251"/>
          </a:xfrm>
          <a:prstGeom prst="rect">
            <a:avLst/>
          </a:prstGeom>
          <a:noFill/>
          <a:ln>
            <a:noFill/>
          </a:ln>
        </p:spPr>
        <p:txBody>
          <a:bodyPr lIns="91425" tIns="91425" rIns="91425" bIns="91425" anchor="ctr" anchorCtr="0">
            <a:noAutofit/>
          </a:bodyPr>
          <a:lstStyle/>
          <a:p>
            <a:pPr algn="ctr">
              <a:buClr>
                <a:srgbClr val="3F3F39"/>
              </a:buClr>
              <a:buSzPct val="25000"/>
            </a:pPr>
            <a:r>
              <a:rPr lang="en" sz="2200" dirty="0">
                <a:solidFill>
                  <a:srgbClr val="3F3F39"/>
                </a:solidFill>
                <a:latin typeface="Lucida Sans"/>
                <a:ea typeface="Lucida Sans"/>
                <a:cs typeface="Lucida Sans"/>
                <a:sym typeface="Lucida Sans"/>
              </a:rPr>
              <a:t>Combine with visual information to get a sense of comprehension and meaning!</a:t>
            </a:r>
          </a:p>
        </p:txBody>
      </p:sp>
      <p:pic>
        <p:nvPicPr>
          <p:cNvPr id="6" name="Shape 744"/>
          <p:cNvPicPr preferRelativeResize="0"/>
          <p:nvPr/>
        </p:nvPicPr>
        <p:blipFill rotWithShape="1">
          <a:blip r:embed="rId5">
            <a:alphaModFix/>
          </a:blip>
          <a:srcRect l="1643" b="2977"/>
          <a:stretch/>
        </p:blipFill>
        <p:spPr>
          <a:xfrm rot="-5400000">
            <a:off x="4963799" y="1730259"/>
            <a:ext cx="3653453" cy="3792554"/>
          </a:xfrm>
          <a:prstGeom prst="rect">
            <a:avLst/>
          </a:prstGeom>
          <a:noFill/>
          <a:ln>
            <a:noFill/>
          </a:ln>
        </p:spPr>
      </p:pic>
    </p:spTree>
    <p:extLst>
      <p:ext uri="{BB962C8B-B14F-4D97-AF65-F5344CB8AC3E}">
        <p14:creationId xmlns:p14="http://schemas.microsoft.com/office/powerpoint/2010/main" val="1980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3">
                                            <p:txEl>
                                              <p:pRg st="0" end="0"/>
                                            </p:txEl>
                                          </p:spTgt>
                                        </p:tgtEl>
                                        <p:attrNameLst>
                                          <p:attrName>style.visibility</p:attrName>
                                        </p:attrNameLst>
                                      </p:cBhvr>
                                      <p:to>
                                        <p:strVal val="visible"/>
                                      </p:to>
                                    </p:set>
                                    <p:animEffect transition="in" filter="fade">
                                      <p:cBhvr>
                                        <p:cTn id="12" dur="1000"/>
                                        <p:tgtEl>
                                          <p:spTgt spid="7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Sounds to Spelling</a:t>
            </a:r>
          </a:p>
        </p:txBody>
      </p:sp>
      <p:pic>
        <p:nvPicPr>
          <p:cNvPr id="4" name="Shape 705" descr="Image result for silly teacher jokes"/>
          <p:cNvPicPr preferRelativeResize="0"/>
          <p:nvPr/>
        </p:nvPicPr>
        <p:blipFill rotWithShape="1">
          <a:blip r:embed="rId3">
            <a:alphaModFix/>
          </a:blip>
          <a:srcRect/>
          <a:stretch/>
        </p:blipFill>
        <p:spPr>
          <a:xfrm>
            <a:off x="963386" y="1417636"/>
            <a:ext cx="6283742" cy="4493306"/>
          </a:xfrm>
          <a:prstGeom prst="rect">
            <a:avLst/>
          </a:prstGeom>
          <a:noFill/>
          <a:ln>
            <a:noFill/>
          </a:ln>
        </p:spPr>
      </p:pic>
    </p:spTree>
    <p:extLst>
      <p:ext uri="{BB962C8B-B14F-4D97-AF65-F5344CB8AC3E}">
        <p14:creationId xmlns:p14="http://schemas.microsoft.com/office/powerpoint/2010/main" val="181264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1297459" y="438492"/>
            <a:ext cx="7414055" cy="857251"/>
          </a:xfrm>
          <a:prstGeom prst="rect">
            <a:avLst/>
          </a:prstGeom>
          <a:noFill/>
          <a:ln>
            <a:noFill/>
          </a:ln>
        </p:spPr>
        <p:txBody>
          <a:bodyPr lIns="91425" tIns="91425" rIns="91425" bIns="91425" anchor="ctr" anchorCtr="0">
            <a:noAutofit/>
          </a:bodyPr>
          <a:lstStyle/>
          <a:p>
            <a:pPr algn="ctr">
              <a:buSzPct val="25000"/>
            </a:pPr>
            <a:r>
              <a:rPr lang="en" sz="3200" dirty="0">
                <a:solidFill>
                  <a:srgbClr val="454645"/>
                </a:solidFill>
              </a:rPr>
              <a:t>Task: Connecting Sounds to Spelling</a:t>
            </a:r>
          </a:p>
        </p:txBody>
      </p:sp>
      <p:sp>
        <p:nvSpPr>
          <p:cNvPr id="2" name="TextBox 1"/>
          <p:cNvSpPr txBox="1"/>
          <p:nvPr/>
        </p:nvSpPr>
        <p:spPr>
          <a:xfrm>
            <a:off x="1000641" y="1460328"/>
            <a:ext cx="6969723" cy="5078313"/>
          </a:xfrm>
          <a:prstGeom prst="rect">
            <a:avLst/>
          </a:prstGeom>
          <a:noFill/>
        </p:spPr>
        <p:txBody>
          <a:bodyPr wrap="square" rtlCol="0">
            <a:spAutoFit/>
          </a:bodyPr>
          <a:lstStyle/>
          <a:p>
            <a:pPr algn="ctr"/>
            <a:r>
              <a:rPr lang="en-US" sz="3600" dirty="0">
                <a:solidFill>
                  <a:schemeClr val="bg2"/>
                </a:solidFill>
                <a:latin typeface="Lucida Sans" panose="020B0602030504020204" pitchFamily="34" charset="0"/>
              </a:rPr>
              <a:t>How might a student write these words?</a:t>
            </a:r>
          </a:p>
          <a:p>
            <a:pPr algn="ctr"/>
            <a:endParaRPr lang="en-US" sz="3600" dirty="0">
              <a:solidFill>
                <a:schemeClr val="bg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went</a:t>
            </a:r>
          </a:p>
          <a:p>
            <a:pPr algn="ctr"/>
            <a:endParaRPr lang="en-US" sz="3600" dirty="0">
              <a:solidFill>
                <a:schemeClr val="accent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rain</a:t>
            </a:r>
          </a:p>
          <a:p>
            <a:pPr algn="ctr"/>
            <a:endParaRPr lang="en-US" sz="3600" dirty="0">
              <a:solidFill>
                <a:schemeClr val="accent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truck</a:t>
            </a:r>
          </a:p>
          <a:p>
            <a:pPr algn="ctr"/>
            <a:endParaRPr lang="en-US" sz="3600" dirty="0">
              <a:solidFill>
                <a:schemeClr val="bg2"/>
              </a:solidFill>
              <a:latin typeface="Lucida Sans" panose="020B0602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59" y="235036"/>
            <a:ext cx="1143000" cy="1143000"/>
          </a:xfrm>
          <a:prstGeom prst="rect">
            <a:avLst/>
          </a:prstGeom>
        </p:spPr>
      </p:pic>
      <p:sp>
        <p:nvSpPr>
          <p:cNvPr id="4" name="Wave 3"/>
          <p:cNvSpPr/>
          <p:nvPr/>
        </p:nvSpPr>
        <p:spPr>
          <a:xfrm>
            <a:off x="531341" y="2977978"/>
            <a:ext cx="2644345" cy="197708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Write out as many as you can and discuss with your colleagues!</a:t>
            </a:r>
          </a:p>
        </p:txBody>
      </p:sp>
    </p:spTree>
    <p:extLst>
      <p:ext uri="{BB962C8B-B14F-4D97-AF65-F5344CB8AC3E}">
        <p14:creationId xmlns:p14="http://schemas.microsoft.com/office/powerpoint/2010/main" val="118045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CF5C-1D92-4FB1-B048-D8AB10202802}"/>
              </a:ext>
            </a:extLst>
          </p:cNvPr>
          <p:cNvSpPr>
            <a:spLocks noGrp="1"/>
          </p:cNvSpPr>
          <p:nvPr>
            <p:ph type="title"/>
          </p:nvPr>
        </p:nvSpPr>
        <p:spPr>
          <a:xfrm>
            <a:off x="457200" y="365439"/>
            <a:ext cx="8229600" cy="1143000"/>
          </a:xfrm>
        </p:spPr>
        <p:txBody>
          <a:bodyPr/>
          <a:lstStyle/>
          <a:p>
            <a:r>
              <a:rPr lang="en-US" dirty="0"/>
              <a:t>Inventive Spelling</a:t>
            </a:r>
          </a:p>
        </p:txBody>
      </p:sp>
      <p:graphicFrame>
        <p:nvGraphicFramePr>
          <p:cNvPr id="4" name="Table 3">
            <a:extLst>
              <a:ext uri="{FF2B5EF4-FFF2-40B4-BE49-F238E27FC236}">
                <a16:creationId xmlns:a16="http://schemas.microsoft.com/office/drawing/2014/main" id="{C658EE61-98B6-4124-8F77-AA48327F0241}"/>
              </a:ext>
            </a:extLst>
          </p:cNvPr>
          <p:cNvGraphicFramePr>
            <a:graphicFrameLocks noGrp="1"/>
          </p:cNvGraphicFramePr>
          <p:nvPr>
            <p:extLst>
              <p:ext uri="{D42A27DB-BD31-4B8C-83A1-F6EECF244321}">
                <p14:modId xmlns:p14="http://schemas.microsoft.com/office/powerpoint/2010/main" val="2227164057"/>
              </p:ext>
            </p:extLst>
          </p:nvPr>
        </p:nvGraphicFramePr>
        <p:xfrm>
          <a:off x="758889" y="2994608"/>
          <a:ext cx="7927911" cy="2682240"/>
        </p:xfrm>
        <a:graphic>
          <a:graphicData uri="http://schemas.openxmlformats.org/drawingml/2006/table">
            <a:tbl>
              <a:tblPr firstRow="1" bandRow="1">
                <a:tableStyleId>{2D5ABB26-0587-4C30-8999-92F81FD0307C}</a:tableStyleId>
              </a:tblPr>
              <a:tblGrid>
                <a:gridCol w="5914054">
                  <a:extLst>
                    <a:ext uri="{9D8B030D-6E8A-4147-A177-3AD203B41FA5}">
                      <a16:colId xmlns:a16="http://schemas.microsoft.com/office/drawing/2014/main" val="3327827953"/>
                    </a:ext>
                  </a:extLst>
                </a:gridCol>
                <a:gridCol w="2013857">
                  <a:extLst>
                    <a:ext uri="{9D8B030D-6E8A-4147-A177-3AD203B41FA5}">
                      <a16:colId xmlns:a16="http://schemas.microsoft.com/office/drawing/2014/main" val="1937961493"/>
                    </a:ext>
                  </a:extLst>
                </a:gridCol>
              </a:tblGrid>
              <a:tr h="370840">
                <a:tc>
                  <a:txBody>
                    <a:bodyPr/>
                    <a:lstStyle/>
                    <a:p>
                      <a:r>
                        <a:rPr lang="en-US" sz="2000" dirty="0">
                          <a:latin typeface="Lucida Sans" panose="020B0602030504020204" pitchFamily="34" charset="0"/>
                        </a:rPr>
                        <a:t>First sound </a:t>
                      </a:r>
                      <a:endParaRPr lang="en-US" sz="2000" b="0" dirty="0">
                        <a:latin typeface="Lucida Sans" panose="020B0602030504020204" pitchFamily="34" charset="0"/>
                      </a:endParaRPr>
                    </a:p>
                  </a:txBody>
                  <a:tcPr/>
                </a:tc>
                <a:tc>
                  <a:txBody>
                    <a:bodyPr/>
                    <a:lstStyle/>
                    <a:p>
                      <a:r>
                        <a:rPr lang="en-US" sz="2800" dirty="0">
                          <a:latin typeface="Lucida Sans" panose="020B0602030504020204" pitchFamily="34" charset="0"/>
                        </a:rPr>
                        <a:t>b </a:t>
                      </a:r>
                      <a:endParaRPr lang="en-US" sz="2800" b="0" dirty="0">
                        <a:latin typeface="Lucida Sans" panose="020B0602030504020204" pitchFamily="34" charset="0"/>
                      </a:endParaRPr>
                    </a:p>
                  </a:txBody>
                  <a:tcPr/>
                </a:tc>
                <a:extLst>
                  <a:ext uri="{0D108BD9-81ED-4DB2-BD59-A6C34878D82A}">
                    <a16:rowId xmlns:a16="http://schemas.microsoft.com/office/drawing/2014/main" val="3903122612"/>
                  </a:ext>
                </a:extLst>
              </a:tr>
              <a:tr h="370840">
                <a:tc>
                  <a:txBody>
                    <a:bodyPr/>
                    <a:lstStyle/>
                    <a:p>
                      <a:r>
                        <a:rPr lang="en-US" sz="2000" dirty="0">
                          <a:latin typeface="Lucida Sans" panose="020B0602030504020204" pitchFamily="34" charset="0"/>
                        </a:rPr>
                        <a:t>First sound + last sound</a:t>
                      </a:r>
                      <a:endParaRPr lang="en-US" sz="2000" b="0" dirty="0">
                        <a:latin typeface="Lucida Sans" panose="020B0602030504020204" pitchFamily="34" charset="0"/>
                      </a:endParaRPr>
                    </a:p>
                  </a:txBody>
                  <a:tcPr/>
                </a:tc>
                <a:tc>
                  <a:txBody>
                    <a:bodyPr/>
                    <a:lstStyle/>
                    <a:p>
                      <a:r>
                        <a:rPr lang="en-US" sz="2800" dirty="0">
                          <a:latin typeface="Lucida Sans" panose="020B0602030504020204" pitchFamily="34" charset="0"/>
                        </a:rPr>
                        <a:t>bt </a:t>
                      </a:r>
                      <a:endParaRPr lang="en-US" sz="2800" b="0" dirty="0">
                        <a:latin typeface="Lucida Sans" panose="020B0602030504020204" pitchFamily="34" charset="0"/>
                      </a:endParaRPr>
                    </a:p>
                  </a:txBody>
                  <a:tcPr/>
                </a:tc>
                <a:extLst>
                  <a:ext uri="{0D108BD9-81ED-4DB2-BD59-A6C34878D82A}">
                    <a16:rowId xmlns:a16="http://schemas.microsoft.com/office/drawing/2014/main" val="373051841"/>
                  </a:ext>
                </a:extLst>
              </a:tr>
              <a:tr h="370840">
                <a:tc>
                  <a:txBody>
                    <a:bodyPr/>
                    <a:lstStyle/>
                    <a:p>
                      <a:r>
                        <a:rPr lang="en-US" sz="2000" dirty="0">
                          <a:latin typeface="Lucida Sans" panose="020B0602030504020204" pitchFamily="34" charset="0"/>
                        </a:rPr>
                        <a:t>First, last and some or all medial sounds</a:t>
                      </a:r>
                      <a:endParaRPr lang="en-US" sz="2000" b="0" dirty="0">
                        <a:latin typeface="Lucida Sans" panose="020B0602030504020204" pitchFamily="34" charset="0"/>
                      </a:endParaRPr>
                    </a:p>
                  </a:txBody>
                  <a:tcPr/>
                </a:tc>
                <a:tc>
                  <a:txBody>
                    <a:bodyPr/>
                    <a:lstStyle/>
                    <a:p>
                      <a:r>
                        <a:rPr lang="en-US" sz="2800" dirty="0">
                          <a:latin typeface="Lucida Sans" panose="020B0602030504020204" pitchFamily="34" charset="0"/>
                        </a:rPr>
                        <a:t>bot </a:t>
                      </a:r>
                      <a:endParaRPr lang="en-US" sz="2800" b="0" dirty="0">
                        <a:latin typeface="Lucida Sans" panose="020B0602030504020204" pitchFamily="34" charset="0"/>
                      </a:endParaRPr>
                    </a:p>
                  </a:txBody>
                  <a:tcPr/>
                </a:tc>
                <a:extLst>
                  <a:ext uri="{0D108BD9-81ED-4DB2-BD59-A6C34878D82A}">
                    <a16:rowId xmlns:a16="http://schemas.microsoft.com/office/drawing/2014/main" val="4290232083"/>
                  </a:ext>
                </a:extLst>
              </a:tr>
              <a:tr h="370840">
                <a:tc>
                  <a:txBody>
                    <a:bodyPr/>
                    <a:lstStyle/>
                    <a:p>
                      <a:r>
                        <a:rPr lang="en-US" sz="2000" dirty="0">
                          <a:latin typeface="Lucida Sans" panose="020B0602030504020204" pitchFamily="34" charset="0"/>
                        </a:rPr>
                        <a:t>Phonetic spelling </a:t>
                      </a:r>
                    </a:p>
                    <a:p>
                      <a:r>
                        <a:rPr lang="en-US" sz="1400" i="1" dirty="0">
                          <a:latin typeface="Lucida Sans" panose="020B0602030504020204" pitchFamily="34" charset="0"/>
                        </a:rPr>
                        <a:t>(but not including orthographic requirements)  </a:t>
                      </a:r>
                      <a:endParaRPr lang="en-US" sz="1400" b="0" i="1" dirty="0">
                        <a:latin typeface="Lucida Sans" panose="020B0602030504020204" pitchFamily="34" charset="0"/>
                      </a:endParaRPr>
                    </a:p>
                  </a:txBody>
                  <a:tcPr/>
                </a:tc>
                <a:tc>
                  <a:txBody>
                    <a:bodyPr/>
                    <a:lstStyle/>
                    <a:p>
                      <a:r>
                        <a:rPr lang="en-US" sz="2800" dirty="0">
                          <a:latin typeface="Lucida Sans" panose="020B0602030504020204" pitchFamily="34" charset="0"/>
                        </a:rPr>
                        <a:t>bote </a:t>
                      </a:r>
                      <a:endParaRPr lang="en-US" sz="2800" b="0" dirty="0">
                        <a:latin typeface="Lucida Sans" panose="020B0602030504020204" pitchFamily="34" charset="0"/>
                      </a:endParaRPr>
                    </a:p>
                  </a:txBody>
                  <a:tcPr/>
                </a:tc>
                <a:extLst>
                  <a:ext uri="{0D108BD9-81ED-4DB2-BD59-A6C34878D82A}">
                    <a16:rowId xmlns:a16="http://schemas.microsoft.com/office/drawing/2014/main" val="797467010"/>
                  </a:ext>
                </a:extLst>
              </a:tr>
              <a:tr h="370840">
                <a:tc>
                  <a:txBody>
                    <a:bodyPr/>
                    <a:lstStyle/>
                    <a:p>
                      <a:pPr>
                        <a:spcBef>
                          <a:spcPts val="300"/>
                        </a:spcBef>
                      </a:pPr>
                      <a:r>
                        <a:rPr lang="en-US" sz="2000" dirty="0">
                          <a:latin typeface="Lucida Sans" panose="020B0602030504020204" pitchFamily="34" charset="0"/>
                        </a:rPr>
                        <a:t>Correct spelling </a:t>
                      </a:r>
                      <a:endParaRPr lang="en-US" sz="2000" b="0" dirty="0">
                        <a:latin typeface="Lucida Sans" panose="020B0602030504020204" pitchFamily="34" charset="0"/>
                      </a:endParaRPr>
                    </a:p>
                  </a:txBody>
                  <a:tcPr/>
                </a:tc>
                <a:tc>
                  <a:txBody>
                    <a:bodyPr/>
                    <a:lstStyle/>
                    <a:p>
                      <a:r>
                        <a:rPr lang="en-US" sz="2800" dirty="0">
                          <a:latin typeface="Lucida Sans" panose="020B0602030504020204" pitchFamily="34" charset="0"/>
                        </a:rPr>
                        <a:t>boat </a:t>
                      </a:r>
                      <a:endParaRPr lang="en-US" sz="2800" b="0" dirty="0">
                        <a:latin typeface="Lucida Sans" panose="020B0602030504020204" pitchFamily="34" charset="0"/>
                      </a:endParaRPr>
                    </a:p>
                  </a:txBody>
                  <a:tcPr/>
                </a:tc>
                <a:extLst>
                  <a:ext uri="{0D108BD9-81ED-4DB2-BD59-A6C34878D82A}">
                    <a16:rowId xmlns:a16="http://schemas.microsoft.com/office/drawing/2014/main" val="3100496094"/>
                  </a:ext>
                </a:extLst>
              </a:tr>
            </a:tbl>
          </a:graphicData>
        </a:graphic>
      </p:graphicFrame>
      <p:pic>
        <p:nvPicPr>
          <p:cNvPr id="7" name="Picture 6">
            <a:extLst>
              <a:ext uri="{FF2B5EF4-FFF2-40B4-BE49-F238E27FC236}">
                <a16:creationId xmlns:a16="http://schemas.microsoft.com/office/drawing/2014/main" id="{704D9B3C-BCA0-4873-AEF0-B73D9BF324B0}"/>
              </a:ext>
            </a:extLst>
          </p:cNvPr>
          <p:cNvPicPr>
            <a:picLocks noChangeAspect="1"/>
          </p:cNvPicPr>
          <p:nvPr/>
        </p:nvPicPr>
        <p:blipFill rotWithShape="1">
          <a:blip r:embed="rId3"/>
          <a:srcRect b="11314"/>
          <a:stretch/>
        </p:blipFill>
        <p:spPr>
          <a:xfrm>
            <a:off x="4394810" y="365439"/>
            <a:ext cx="3932837" cy="2359100"/>
          </a:xfrm>
          <a:prstGeom prst="rect">
            <a:avLst/>
          </a:prstGeom>
        </p:spPr>
      </p:pic>
    </p:spTree>
    <p:extLst>
      <p:ext uri="{BB962C8B-B14F-4D97-AF65-F5344CB8AC3E}">
        <p14:creationId xmlns:p14="http://schemas.microsoft.com/office/powerpoint/2010/main" val="218352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1899417"/>
            <a:ext cx="8229600" cy="4525963"/>
          </a:xfrm>
        </p:spPr>
        <p:txBody>
          <a:bodyPr/>
          <a:lstStyle/>
          <a:p>
            <a:pPr marL="569913" indent="-265113"/>
            <a:r>
              <a:rPr lang="en-US" dirty="0"/>
              <a:t>Reinforcing accurate spelling is important! </a:t>
            </a:r>
          </a:p>
          <a:p>
            <a:pPr marL="569913" indent="-265113">
              <a:buNone/>
            </a:pPr>
            <a:r>
              <a:rPr lang="en-US" dirty="0"/>
              <a:t> </a:t>
            </a:r>
          </a:p>
          <a:p>
            <a:pPr marL="569913" indent="-265113"/>
            <a:r>
              <a:rPr lang="en-US" dirty="0"/>
              <a:t>Drawing students’ attention to how sounds are represented by letters helps reinforce new learning.</a:t>
            </a:r>
          </a:p>
          <a:p>
            <a:pPr marL="569913" indent="-265113">
              <a:buNone/>
            </a:pPr>
            <a:endParaRPr lang="en-US" dirty="0"/>
          </a:p>
          <a:p>
            <a:pPr marL="569913" indent="-265113"/>
            <a:r>
              <a:rPr lang="en-US" dirty="0"/>
              <a:t>Keep your scope and sequence in mind – if the sound and spelling pattern has been </a:t>
            </a:r>
            <a:r>
              <a:rPr lang="en-US" i="1" dirty="0"/>
              <a:t>taught, </a:t>
            </a:r>
            <a:r>
              <a:rPr lang="en-US" dirty="0"/>
              <a:t>it should be written accurately.</a:t>
            </a:r>
          </a:p>
        </p:txBody>
      </p:sp>
      <p:grpSp>
        <p:nvGrpSpPr>
          <p:cNvPr id="4" name="Group 3">
            <a:extLst>
              <a:ext uri="{FF2B5EF4-FFF2-40B4-BE49-F238E27FC236}">
                <a16:creationId xmlns:a16="http://schemas.microsoft.com/office/drawing/2014/main" id="{4518E019-3BBF-43E7-94FE-DB6626B8F417}"/>
              </a:ext>
            </a:extLst>
          </p:cNvPr>
          <p:cNvGrpSpPr/>
          <p:nvPr/>
        </p:nvGrpSpPr>
        <p:grpSpPr>
          <a:xfrm>
            <a:off x="0" y="-808805"/>
            <a:ext cx="9144000" cy="3662721"/>
            <a:chOff x="0" y="-1256276"/>
            <a:chExt cx="9144000" cy="3662721"/>
          </a:xfrm>
        </p:grpSpPr>
        <p:pic>
          <p:nvPicPr>
            <p:cNvPr id="3" name="Picture 2" descr="A close up of a logo&#10;&#10;Description generated with very high confidence">
              <a:extLst>
                <a:ext uri="{FF2B5EF4-FFF2-40B4-BE49-F238E27FC236}">
                  <a16:creationId xmlns:a16="http://schemas.microsoft.com/office/drawing/2014/main" id="{7405A8BF-6886-4E40-A4CB-7EB89E3FAAAC}"/>
                </a:ext>
              </a:extLst>
            </p:cNvPr>
            <p:cNvPicPr>
              <a:picLocks noChangeAspect="1"/>
            </p:cNvPicPr>
            <p:nvPr/>
          </p:nvPicPr>
          <p:blipFill>
            <a:blip r:embed="rId3"/>
            <a:stretch>
              <a:fillRect/>
            </a:stretch>
          </p:blipFill>
          <p:spPr>
            <a:xfrm>
              <a:off x="0" y="-1256274"/>
              <a:ext cx="3662719" cy="3662719"/>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BA6910D-20C8-4617-8BBC-72CBB5B92646}"/>
                </a:ext>
              </a:extLst>
            </p:cNvPr>
            <p:cNvPicPr>
              <a:picLocks noChangeAspect="1"/>
            </p:cNvPicPr>
            <p:nvPr/>
          </p:nvPicPr>
          <p:blipFill>
            <a:blip r:embed="rId3"/>
            <a:stretch>
              <a:fillRect/>
            </a:stretch>
          </p:blipFill>
          <p:spPr>
            <a:xfrm>
              <a:off x="3662719" y="-1256275"/>
              <a:ext cx="3662719" cy="3662719"/>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6035BD1A-99D5-4765-AD42-0AF807DD7959}"/>
                </a:ext>
              </a:extLst>
            </p:cNvPr>
            <p:cNvPicPr>
              <a:picLocks noChangeAspect="1"/>
            </p:cNvPicPr>
            <p:nvPr/>
          </p:nvPicPr>
          <p:blipFill rotWithShape="1">
            <a:blip r:embed="rId3"/>
            <a:srcRect r="49930"/>
            <a:stretch/>
          </p:blipFill>
          <p:spPr>
            <a:xfrm>
              <a:off x="7310081" y="-1256276"/>
              <a:ext cx="1833919" cy="3662719"/>
            </a:xfrm>
            <a:prstGeom prst="rect">
              <a:avLst/>
            </a:prstGeom>
          </p:spPr>
        </p:pic>
      </p:grpSp>
    </p:spTree>
    <p:extLst>
      <p:ext uri="{BB962C8B-B14F-4D97-AF65-F5344CB8AC3E}">
        <p14:creationId xmlns:p14="http://schemas.microsoft.com/office/powerpoint/2010/main" val="1286412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457200" y="427797"/>
            <a:ext cx="8229600" cy="857251"/>
          </a:xfrm>
          <a:prstGeom prst="rect">
            <a:avLst/>
          </a:prstGeom>
          <a:noFill/>
          <a:ln>
            <a:noFill/>
          </a:ln>
        </p:spPr>
        <p:txBody>
          <a:bodyPr lIns="91425" tIns="91425" rIns="91425" bIns="91425" anchor="ctr" anchorCtr="0">
            <a:noAutofit/>
          </a:bodyPr>
          <a:lstStyle/>
          <a:p>
            <a:pPr>
              <a:buSzPct val="25000"/>
            </a:pPr>
            <a:r>
              <a:rPr lang="en" dirty="0">
                <a:solidFill>
                  <a:schemeClr val="bg2"/>
                </a:solidFill>
              </a:rPr>
              <a:t>How Do We Teach Phonics to Children?</a:t>
            </a:r>
          </a:p>
        </p:txBody>
      </p:sp>
      <p:sp>
        <p:nvSpPr>
          <p:cNvPr id="2" name="Rectangle 1"/>
          <p:cNvSpPr/>
          <p:nvPr/>
        </p:nvSpPr>
        <p:spPr>
          <a:xfrm>
            <a:off x="3547241" y="2184610"/>
            <a:ext cx="5139559" cy="3539430"/>
          </a:xfrm>
          <a:prstGeom prst="rect">
            <a:avLst/>
          </a:prstGeom>
        </p:spPr>
        <p:txBody>
          <a:bodyPr wrap="square">
            <a:spAutoFit/>
          </a:bodyPr>
          <a:lstStyle/>
          <a:p>
            <a:r>
              <a:rPr lang="en-US" sz="2800" b="1" dirty="0">
                <a:solidFill>
                  <a:srgbClr val="22A469"/>
                </a:solidFill>
                <a:latin typeface="Lucida Sans" panose="020B0602030504020204" pitchFamily="34" charset="0"/>
              </a:rPr>
              <a:t>Early K:  </a:t>
            </a:r>
          </a:p>
          <a:p>
            <a:r>
              <a:rPr lang="en-US" sz="2800" dirty="0">
                <a:solidFill>
                  <a:schemeClr val="bg2"/>
                </a:solidFill>
                <a:latin typeface="Lucida Sans" panose="020B0602030504020204" pitchFamily="34" charset="0"/>
              </a:rPr>
              <a:t>15–20 minutes daily</a:t>
            </a:r>
          </a:p>
          <a:p>
            <a:endParaRPr lang="en-US" sz="2800" dirty="0">
              <a:solidFill>
                <a:schemeClr val="bg2"/>
              </a:solidFill>
              <a:latin typeface="Lucida Sans" panose="020B0602030504020204" pitchFamily="34" charset="0"/>
            </a:endParaRPr>
          </a:p>
          <a:p>
            <a:endParaRPr lang="en-US" sz="2800" dirty="0">
              <a:solidFill>
                <a:schemeClr val="bg2"/>
              </a:solidFill>
              <a:latin typeface="Lucida Sans" panose="020B0602030504020204" pitchFamily="34" charset="0"/>
            </a:endParaRPr>
          </a:p>
          <a:p>
            <a:endParaRPr lang="en-US" sz="2800" dirty="0">
              <a:solidFill>
                <a:schemeClr val="bg2"/>
              </a:solidFill>
              <a:latin typeface="Lucida Sans" panose="020B0602030504020204" pitchFamily="34" charset="0"/>
            </a:endParaRPr>
          </a:p>
          <a:p>
            <a:endParaRPr lang="en-US" sz="2800" dirty="0">
              <a:solidFill>
                <a:schemeClr val="bg2"/>
              </a:solidFill>
              <a:latin typeface="Lucida Sans" panose="020B0602030504020204" pitchFamily="34" charset="0"/>
            </a:endParaRPr>
          </a:p>
          <a:p>
            <a:r>
              <a:rPr lang="en-US" sz="2800" b="1" dirty="0">
                <a:solidFill>
                  <a:srgbClr val="22A469"/>
                </a:solidFill>
                <a:latin typeface="Lucida Sans" panose="020B0602030504020204" pitchFamily="34" charset="0"/>
              </a:rPr>
              <a:t>Mid-late K, 1</a:t>
            </a:r>
            <a:r>
              <a:rPr lang="en-US" sz="2800" b="1" baseline="30000" dirty="0">
                <a:solidFill>
                  <a:srgbClr val="22A469"/>
                </a:solidFill>
                <a:latin typeface="Lucida Sans" panose="020B0602030504020204" pitchFamily="34" charset="0"/>
              </a:rPr>
              <a:t>st</a:t>
            </a:r>
            <a:r>
              <a:rPr lang="en-US" sz="2800" b="1" dirty="0">
                <a:solidFill>
                  <a:srgbClr val="22A469"/>
                </a:solidFill>
                <a:latin typeface="Lucida Sans" panose="020B0602030504020204" pitchFamily="34" charset="0"/>
              </a:rPr>
              <a:t>, and 2</a:t>
            </a:r>
            <a:r>
              <a:rPr lang="en-US" sz="2800" b="1" baseline="30000" dirty="0">
                <a:solidFill>
                  <a:srgbClr val="22A469"/>
                </a:solidFill>
                <a:latin typeface="Lucida Sans" panose="020B0602030504020204" pitchFamily="34" charset="0"/>
              </a:rPr>
              <a:t>nd</a:t>
            </a:r>
            <a:r>
              <a:rPr lang="en-US" sz="2800" b="1" dirty="0">
                <a:solidFill>
                  <a:srgbClr val="22A469"/>
                </a:solidFill>
                <a:latin typeface="Lucida Sans" panose="020B0602030504020204" pitchFamily="34" charset="0"/>
              </a:rPr>
              <a:t>: </a:t>
            </a:r>
          </a:p>
          <a:p>
            <a:r>
              <a:rPr lang="en-US" sz="2800" dirty="0">
                <a:solidFill>
                  <a:schemeClr val="bg2"/>
                </a:solidFill>
                <a:latin typeface="Lucida Sans" panose="020B0602030504020204" pitchFamily="34" charset="0"/>
              </a:rPr>
              <a:t>20–30 minutes daily</a:t>
            </a:r>
            <a:endParaRPr lang="en-US" sz="2800" b="1" dirty="0">
              <a:solidFill>
                <a:schemeClr val="bg2"/>
              </a:solidFill>
              <a:latin typeface="Lucida Sans" panose="020B06020305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36858"/>
            <a:ext cx="2019696" cy="2002024"/>
          </a:xfrm>
          <a:prstGeom prst="rect">
            <a:avLst/>
          </a:prstGeom>
        </p:spPr>
      </p:pic>
      <p:sp>
        <p:nvSpPr>
          <p:cNvPr id="7" name="Wave 6">
            <a:extLst>
              <a:ext uri="{FF2B5EF4-FFF2-40B4-BE49-F238E27FC236}">
                <a16:creationId xmlns:a16="http://schemas.microsoft.com/office/drawing/2014/main" id="{5D55A899-79DE-4658-93EB-17BE679D94CA}"/>
              </a:ext>
            </a:extLst>
          </p:cNvPr>
          <p:cNvSpPr/>
          <p:nvPr/>
        </p:nvSpPr>
        <p:spPr>
          <a:xfrm>
            <a:off x="504795" y="4625046"/>
            <a:ext cx="2229873" cy="1274324"/>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Lucida Sans" panose="020B0602030504020204" pitchFamily="34" charset="0"/>
              </a:rPr>
              <a:t>Guideline: TIME</a:t>
            </a:r>
          </a:p>
        </p:txBody>
      </p:sp>
    </p:spTree>
    <p:extLst>
      <p:ext uri="{BB962C8B-B14F-4D97-AF65-F5344CB8AC3E}">
        <p14:creationId xmlns:p14="http://schemas.microsoft.com/office/powerpoint/2010/main" val="4049434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96" y="274636"/>
            <a:ext cx="6697634" cy="1143000"/>
          </a:xfrm>
        </p:spPr>
        <p:txBody>
          <a:bodyPr/>
          <a:lstStyle/>
          <a:p>
            <a:r>
              <a:rPr lang="en-US" dirty="0">
                <a:solidFill>
                  <a:srgbClr val="454645"/>
                </a:solidFill>
              </a:rPr>
              <a:t>(Remember!) </a:t>
            </a:r>
            <a:br>
              <a:rPr lang="en-US" dirty="0">
                <a:solidFill>
                  <a:srgbClr val="454645"/>
                </a:solidFill>
              </a:rPr>
            </a:br>
            <a:r>
              <a:rPr lang="en-US" dirty="0">
                <a:solidFill>
                  <a:srgbClr val="454645"/>
                </a:solidFill>
              </a:rPr>
              <a:t>Guidelines for Instructional Time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58" y="274636"/>
            <a:ext cx="1845318" cy="1829172"/>
          </a:xfrm>
          <a:prstGeom prst="rect">
            <a:avLst/>
          </a:prstGeom>
        </p:spPr>
      </p:pic>
      <p:sp>
        <p:nvSpPr>
          <p:cNvPr id="4" name="Left Arrow 3"/>
          <p:cNvSpPr/>
          <p:nvPr/>
        </p:nvSpPr>
        <p:spPr>
          <a:xfrm>
            <a:off x="2218553" y="3759815"/>
            <a:ext cx="1650272" cy="6860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Up Arrow 5"/>
          <p:cNvSpPr/>
          <p:nvPr/>
        </p:nvSpPr>
        <p:spPr>
          <a:xfrm>
            <a:off x="4462867" y="2237639"/>
            <a:ext cx="736356" cy="12871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5707910" y="3759815"/>
            <a:ext cx="1647092" cy="6732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618181" y="1672921"/>
            <a:ext cx="2425727" cy="430887"/>
          </a:xfrm>
          <a:prstGeom prst="rect">
            <a:avLst/>
          </a:prstGeom>
          <a:noFill/>
        </p:spPr>
        <p:txBody>
          <a:bodyPr wrap="square" rtlCol="0">
            <a:spAutoFit/>
          </a:bodyPr>
          <a:lstStyle/>
          <a:p>
            <a:r>
              <a:rPr lang="en-US" sz="2200" dirty="0">
                <a:solidFill>
                  <a:schemeClr val="bg2"/>
                </a:solidFill>
                <a:latin typeface="Lucida Sans" panose="020B0602030504020204" pitchFamily="34" charset="0"/>
              </a:rPr>
              <a:t>Student Practice </a:t>
            </a:r>
          </a:p>
        </p:txBody>
      </p:sp>
      <p:sp>
        <p:nvSpPr>
          <p:cNvPr id="9" name="TextBox 8"/>
          <p:cNvSpPr txBox="1"/>
          <p:nvPr/>
        </p:nvSpPr>
        <p:spPr>
          <a:xfrm>
            <a:off x="7455877" y="3536203"/>
            <a:ext cx="1688123" cy="1107996"/>
          </a:xfrm>
          <a:prstGeom prst="rect">
            <a:avLst/>
          </a:prstGeom>
          <a:noFill/>
        </p:spPr>
        <p:txBody>
          <a:bodyPr wrap="square" rtlCol="0">
            <a:spAutoFit/>
          </a:bodyPr>
          <a:lstStyle/>
          <a:p>
            <a:r>
              <a:rPr lang="en-US" sz="2200" dirty="0">
                <a:solidFill>
                  <a:schemeClr val="bg2"/>
                </a:solidFill>
                <a:latin typeface="Lucida Sans" panose="020B0602030504020204" pitchFamily="34" charset="0"/>
              </a:rPr>
              <a:t>Small Group Instruction</a:t>
            </a:r>
          </a:p>
        </p:txBody>
      </p:sp>
      <p:sp>
        <p:nvSpPr>
          <p:cNvPr id="10" name="TextBox 9"/>
          <p:cNvSpPr txBox="1"/>
          <p:nvPr/>
        </p:nvSpPr>
        <p:spPr>
          <a:xfrm>
            <a:off x="487253" y="3337829"/>
            <a:ext cx="1688123" cy="1107996"/>
          </a:xfrm>
          <a:prstGeom prst="rect">
            <a:avLst/>
          </a:prstGeom>
          <a:noFill/>
        </p:spPr>
        <p:txBody>
          <a:bodyPr wrap="square" rtlCol="0">
            <a:spAutoFit/>
          </a:bodyPr>
          <a:lstStyle/>
          <a:p>
            <a:r>
              <a:rPr lang="en-US" sz="2200" dirty="0">
                <a:solidFill>
                  <a:schemeClr val="bg2"/>
                </a:solidFill>
                <a:latin typeface="Lucida Sans" panose="020B0602030504020204" pitchFamily="34" charset="0"/>
              </a:rPr>
              <a:t>Whole Group Instruction</a:t>
            </a:r>
          </a:p>
        </p:txBody>
      </p:sp>
      <p:pic>
        <p:nvPicPr>
          <p:cNvPr id="11" name="Picture 10"/>
          <p:cNvPicPr>
            <a:picLocks noChangeAspect="1"/>
          </p:cNvPicPr>
          <p:nvPr/>
        </p:nvPicPr>
        <p:blipFill>
          <a:blip r:embed="rId4"/>
          <a:stretch>
            <a:fillRect/>
          </a:stretch>
        </p:blipFill>
        <p:spPr>
          <a:xfrm>
            <a:off x="4022578" y="3614099"/>
            <a:ext cx="1616935" cy="1396444"/>
          </a:xfrm>
          <a:prstGeom prst="rect">
            <a:avLst/>
          </a:prstGeom>
        </p:spPr>
      </p:pic>
      <p:sp>
        <p:nvSpPr>
          <p:cNvPr id="13" name="Wave 12">
            <a:extLst>
              <a:ext uri="{FF2B5EF4-FFF2-40B4-BE49-F238E27FC236}">
                <a16:creationId xmlns:a16="http://schemas.microsoft.com/office/drawing/2014/main" id="{29CD0645-8F78-405C-97B7-DCB9C78C0D5D}"/>
              </a:ext>
            </a:extLst>
          </p:cNvPr>
          <p:cNvSpPr/>
          <p:nvPr/>
        </p:nvSpPr>
        <p:spPr>
          <a:xfrm>
            <a:off x="487253" y="4827508"/>
            <a:ext cx="2229873" cy="1274324"/>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Lucida Sans" panose="020B0602030504020204" pitchFamily="34" charset="0"/>
              </a:rPr>
              <a:t>Guideline: TIME</a:t>
            </a:r>
          </a:p>
        </p:txBody>
      </p:sp>
    </p:spTree>
    <p:extLst>
      <p:ext uri="{BB962C8B-B14F-4D97-AF65-F5344CB8AC3E}">
        <p14:creationId xmlns:p14="http://schemas.microsoft.com/office/powerpoint/2010/main" val="179621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615024" y="656408"/>
            <a:ext cx="8229600" cy="857251"/>
          </a:xfrm>
          <a:prstGeom prst="rect">
            <a:avLst/>
          </a:prstGeom>
          <a:noFill/>
          <a:ln>
            <a:noFill/>
          </a:ln>
        </p:spPr>
        <p:txBody>
          <a:bodyPr lIns="91425" tIns="91425" rIns="91425" bIns="91425" anchor="ctr" anchorCtr="0">
            <a:noAutofit/>
          </a:bodyPr>
          <a:lstStyle/>
          <a:p>
            <a:pPr>
              <a:buSzPct val="25000"/>
            </a:pPr>
            <a:r>
              <a:rPr lang="en" sz="2500" b="1" dirty="0">
                <a:solidFill>
                  <a:srgbClr val="22A469"/>
                </a:solidFill>
              </a:rPr>
              <a:t>Writing Samples: “I like my cat.”</a:t>
            </a:r>
            <a:br>
              <a:rPr lang="en" sz="2500" dirty="0"/>
            </a:br>
            <a:r>
              <a:rPr lang="en" sz="2500" dirty="0"/>
              <a:t>What do these writing samples tell you about the child’s knowledge of letters and sounds?</a:t>
            </a:r>
            <a:br>
              <a:rPr lang="en" sz="2500" dirty="0"/>
            </a:br>
            <a:endParaRPr lang="en" sz="2500" dirty="0"/>
          </a:p>
        </p:txBody>
      </p:sp>
      <p:graphicFrame>
        <p:nvGraphicFramePr>
          <p:cNvPr id="2" name="Table 1"/>
          <p:cNvGraphicFramePr>
            <a:graphicFrameLocks noGrp="1"/>
          </p:cNvGraphicFramePr>
          <p:nvPr>
            <p:extLst>
              <p:ext uri="{D42A27DB-BD31-4B8C-83A1-F6EECF244321}">
                <p14:modId xmlns:p14="http://schemas.microsoft.com/office/powerpoint/2010/main" val="2052394501"/>
              </p:ext>
            </p:extLst>
          </p:nvPr>
        </p:nvGraphicFramePr>
        <p:xfrm>
          <a:off x="801858" y="1742535"/>
          <a:ext cx="7315200" cy="4546986"/>
        </p:xfrm>
        <a:graphic>
          <a:graphicData uri="http://schemas.openxmlformats.org/drawingml/2006/table">
            <a:tbl>
              <a:tblPr firstRow="1" bandRow="1">
                <a:tableStyleId>{295C2E68-A0DA-4108-AF7E-2E3958B79FE0}</a:tableStyleId>
              </a:tblPr>
              <a:tblGrid>
                <a:gridCol w="4651899">
                  <a:extLst>
                    <a:ext uri="{9D8B030D-6E8A-4147-A177-3AD203B41FA5}">
                      <a16:colId xmlns:a16="http://schemas.microsoft.com/office/drawing/2014/main" val="20000"/>
                    </a:ext>
                  </a:extLst>
                </a:gridCol>
                <a:gridCol w="2663301">
                  <a:extLst>
                    <a:ext uri="{9D8B030D-6E8A-4147-A177-3AD203B41FA5}">
                      <a16:colId xmlns:a16="http://schemas.microsoft.com/office/drawing/2014/main" val="20001"/>
                    </a:ext>
                  </a:extLst>
                </a:gridCol>
              </a:tblGrid>
              <a:tr h="534838">
                <a:tc>
                  <a:txBody>
                    <a:bodyPr/>
                    <a:lstStyle/>
                    <a:p>
                      <a:r>
                        <a:rPr lang="en-US" sz="1900" dirty="0">
                          <a:latin typeface="Lucida Sans" panose="020B0602030504020204" pitchFamily="34" charset="0"/>
                        </a:rPr>
                        <a:t>Student Attempt</a:t>
                      </a:r>
                    </a:p>
                  </a:txBody>
                  <a:tcPr anchor="ctr"/>
                </a:tc>
                <a:tc>
                  <a:txBody>
                    <a:bodyPr/>
                    <a:lstStyle/>
                    <a:p>
                      <a:pPr marL="0" marR="0">
                        <a:lnSpc>
                          <a:spcPct val="115000"/>
                        </a:lnSpc>
                        <a:spcBef>
                          <a:spcPts val="0"/>
                        </a:spcBef>
                        <a:spcAft>
                          <a:spcPts val="0"/>
                        </a:spcAft>
                      </a:pPr>
                      <a:r>
                        <a:rPr lang="en-US" sz="1900" dirty="0">
                          <a:solidFill>
                            <a:schemeClr val="bg1"/>
                          </a:solidFill>
                          <a:effectLst/>
                          <a:latin typeface="Lucida Sans" panose="020B0602030504020204" pitchFamily="34" charset="0"/>
                          <a:ea typeface="Arial" panose="020B0604020202020204" pitchFamily="34" charset="0"/>
                        </a:rPr>
                        <a:t>Transcription</a:t>
                      </a:r>
                    </a:p>
                  </a:txBody>
                  <a:tcPr marL="68580" marR="68580" marT="0" marB="0" anchor="ctr"/>
                </a:tc>
                <a:extLst>
                  <a:ext uri="{0D108BD9-81ED-4DB2-BD59-A6C34878D82A}">
                    <a16:rowId xmlns:a16="http://schemas.microsoft.com/office/drawing/2014/main" val="10000"/>
                  </a:ext>
                </a:extLst>
              </a:tr>
              <a:tr h="1099418">
                <a:tc>
                  <a:txBody>
                    <a:bodyPr/>
                    <a:lstStyle/>
                    <a:p>
                      <a:r>
                        <a:rPr lang="en-US" sz="1500" dirty="0">
                          <a:latin typeface="Lucida Sans" panose="020B0602030504020204" pitchFamily="34" charset="0"/>
                        </a:rPr>
                        <a:t>A)</a:t>
                      </a:r>
                    </a:p>
                    <a:p>
                      <a:endParaRPr lang="en-US" dirty="0"/>
                    </a:p>
                    <a:p>
                      <a:endParaRPr lang="en-US" dirty="0"/>
                    </a:p>
                  </a:txBody>
                  <a:tcPr/>
                </a:tc>
                <a:tc>
                  <a:txBody>
                    <a:bodyPr/>
                    <a:lstStyle/>
                    <a:p>
                      <a:pPr marL="0" marR="0">
                        <a:lnSpc>
                          <a:spcPct val="115000"/>
                        </a:lnSpc>
                        <a:spcBef>
                          <a:spcPts val="0"/>
                        </a:spcBef>
                        <a:spcAft>
                          <a:spcPts val="0"/>
                        </a:spcAft>
                      </a:pPr>
                      <a:r>
                        <a:rPr lang="en-US" sz="2800" dirty="0">
                          <a:solidFill>
                            <a:srgbClr val="000000"/>
                          </a:solidFill>
                          <a:effectLst/>
                          <a:latin typeface="Lucida Sans" panose="020B0602030504020204" pitchFamily="34" charset="0"/>
                          <a:ea typeface="Arial" panose="020B0604020202020204" pitchFamily="34" charset="0"/>
                        </a:rPr>
                        <a:t>i l m ct</a:t>
                      </a:r>
                      <a:endParaRPr lang="en-US" sz="2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976305">
                <a:tc>
                  <a:txBody>
                    <a:bodyPr/>
                    <a:lstStyle/>
                    <a:p>
                      <a:r>
                        <a:rPr lang="en-US" sz="1500" dirty="0">
                          <a:latin typeface="Lucida Sans" panose="020B0602030504020204" pitchFamily="34" charset="0"/>
                        </a:rPr>
                        <a:t>B)</a:t>
                      </a:r>
                    </a:p>
                    <a:p>
                      <a:endParaRPr lang="en-US" dirty="0"/>
                    </a:p>
                    <a:p>
                      <a:endParaRPr lang="en-US" dirty="0"/>
                    </a:p>
                    <a:p>
                      <a:endParaRPr lang="en-US" dirty="0"/>
                    </a:p>
                  </a:txBody>
                  <a:tcPr/>
                </a:tc>
                <a:tc>
                  <a:txBody>
                    <a:bodyPr/>
                    <a:lstStyle/>
                    <a:p>
                      <a:pPr marL="0" marR="0">
                        <a:lnSpc>
                          <a:spcPct val="115000"/>
                        </a:lnSpc>
                        <a:spcBef>
                          <a:spcPts val="0"/>
                        </a:spcBef>
                        <a:spcAft>
                          <a:spcPts val="0"/>
                        </a:spcAft>
                      </a:pPr>
                      <a:r>
                        <a:rPr lang="en-US" sz="2800" dirty="0">
                          <a:solidFill>
                            <a:srgbClr val="000000"/>
                          </a:solidFill>
                          <a:effectLst/>
                          <a:latin typeface="Lucida Sans" panose="020B0602030504020204" pitchFamily="34" charset="0"/>
                          <a:ea typeface="Arial" panose="020B0604020202020204" pitchFamily="34" charset="0"/>
                        </a:rPr>
                        <a:t>I lk my ct</a:t>
                      </a:r>
                      <a:endParaRPr lang="en-US" sz="2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976305">
                <a:tc>
                  <a:txBody>
                    <a:bodyPr/>
                    <a:lstStyle/>
                    <a:p>
                      <a:r>
                        <a:rPr lang="en-US" sz="1500" dirty="0">
                          <a:latin typeface="Lucida Sans" panose="020B0602030504020204" pitchFamily="34" charset="0"/>
                        </a:rPr>
                        <a:t>C)</a:t>
                      </a:r>
                    </a:p>
                    <a:p>
                      <a:endParaRPr lang="en-US" dirty="0"/>
                    </a:p>
                    <a:p>
                      <a:endParaRPr lang="en-US" dirty="0"/>
                    </a:p>
                    <a:p>
                      <a:endParaRPr lang="en-US" dirty="0"/>
                    </a:p>
                  </a:txBody>
                  <a:tcPr/>
                </a:tc>
                <a:tc>
                  <a:txBody>
                    <a:bodyPr/>
                    <a:lstStyle/>
                    <a:p>
                      <a:pPr marL="0" marR="0">
                        <a:lnSpc>
                          <a:spcPct val="115000"/>
                        </a:lnSpc>
                        <a:spcBef>
                          <a:spcPts val="0"/>
                        </a:spcBef>
                        <a:spcAft>
                          <a:spcPts val="0"/>
                        </a:spcAft>
                      </a:pPr>
                      <a:r>
                        <a:rPr lang="en-US" sz="2800" dirty="0">
                          <a:solidFill>
                            <a:srgbClr val="000000"/>
                          </a:solidFill>
                          <a:effectLst/>
                          <a:latin typeface="Lucida Sans" panose="020B0602030504020204" pitchFamily="34" charset="0"/>
                          <a:ea typeface="Arial" panose="020B0604020202020204" pitchFamily="34" charset="0"/>
                        </a:rPr>
                        <a:t>I lik my cat</a:t>
                      </a:r>
                      <a:endParaRPr lang="en-US" sz="2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844122">
                <a:tc>
                  <a:txBody>
                    <a:bodyPr/>
                    <a:lstStyle/>
                    <a:p>
                      <a:r>
                        <a:rPr lang="en-US" sz="1500" dirty="0">
                          <a:latin typeface="Lucida Sans" panose="020B0602030504020204" pitchFamily="34" charset="0"/>
                        </a:rPr>
                        <a:t>D)</a:t>
                      </a:r>
                    </a:p>
                    <a:p>
                      <a:endParaRPr lang="en-US" dirty="0"/>
                    </a:p>
                    <a:p>
                      <a:endParaRPr lang="en-US" dirty="0"/>
                    </a:p>
                    <a:p>
                      <a:endParaRPr lang="en-US" dirty="0"/>
                    </a:p>
                  </a:txBody>
                  <a:tcPr/>
                </a:tc>
                <a:tc>
                  <a:txBody>
                    <a:bodyPr/>
                    <a:lstStyle/>
                    <a:p>
                      <a:pPr marL="0" marR="0">
                        <a:lnSpc>
                          <a:spcPct val="115000"/>
                        </a:lnSpc>
                        <a:spcBef>
                          <a:spcPts val="0"/>
                        </a:spcBef>
                        <a:spcAft>
                          <a:spcPts val="0"/>
                        </a:spcAft>
                      </a:pPr>
                      <a:r>
                        <a:rPr lang="en-US" sz="2800" dirty="0">
                          <a:solidFill>
                            <a:srgbClr val="000000"/>
                          </a:solidFill>
                          <a:effectLst/>
                          <a:latin typeface="Lucida Sans" panose="020B0602030504020204" pitchFamily="34" charset="0"/>
                          <a:ea typeface="Arial" panose="020B0604020202020204" pitchFamily="34" charset="0"/>
                        </a:rPr>
                        <a:t>I lyk my cat.</a:t>
                      </a:r>
                      <a:endParaRPr lang="en-US" sz="2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3"/>
          <a:stretch>
            <a:fillRect/>
          </a:stretch>
        </p:blipFill>
        <p:spPr>
          <a:xfrm>
            <a:off x="1253199" y="2372967"/>
            <a:ext cx="1424135" cy="877315"/>
          </a:xfrm>
          <a:prstGeom prst="rect">
            <a:avLst/>
          </a:prstGeom>
          <a:ln>
            <a:solidFill>
              <a:schemeClr val="accent1">
                <a:shade val="50000"/>
              </a:schemeClr>
            </a:solidFill>
          </a:ln>
        </p:spPr>
      </p:pic>
      <p:pic>
        <p:nvPicPr>
          <p:cNvPr id="5" name="Picture 4"/>
          <p:cNvPicPr>
            <a:picLocks noChangeAspect="1"/>
          </p:cNvPicPr>
          <p:nvPr/>
        </p:nvPicPr>
        <p:blipFill>
          <a:blip r:embed="rId4"/>
          <a:stretch>
            <a:fillRect/>
          </a:stretch>
        </p:blipFill>
        <p:spPr>
          <a:xfrm>
            <a:off x="1253199" y="3335689"/>
            <a:ext cx="2443309" cy="900636"/>
          </a:xfrm>
          <a:prstGeom prst="rect">
            <a:avLst/>
          </a:prstGeom>
          <a:ln>
            <a:solidFill>
              <a:schemeClr val="accent1">
                <a:shade val="50000"/>
              </a:schemeClr>
            </a:solidFill>
          </a:ln>
          <a:effectLst>
            <a:reflection endPos="65000" dist="50800" dir="5400000" sy="-100000" algn="bl" rotWithShape="0"/>
          </a:effectLst>
        </p:spPr>
      </p:pic>
      <p:pic>
        <p:nvPicPr>
          <p:cNvPr id="6" name="Picture 5"/>
          <p:cNvPicPr>
            <a:picLocks noChangeAspect="1"/>
          </p:cNvPicPr>
          <p:nvPr/>
        </p:nvPicPr>
        <p:blipFill>
          <a:blip r:embed="rId5"/>
          <a:stretch>
            <a:fillRect/>
          </a:stretch>
        </p:blipFill>
        <p:spPr>
          <a:xfrm>
            <a:off x="1228516" y="4363326"/>
            <a:ext cx="3028950" cy="847725"/>
          </a:xfrm>
          <a:prstGeom prst="rect">
            <a:avLst/>
          </a:prstGeom>
          <a:ln>
            <a:solidFill>
              <a:schemeClr val="accent1">
                <a:shade val="50000"/>
              </a:schemeClr>
            </a:solidFill>
          </a:ln>
        </p:spPr>
      </p:pic>
      <p:pic>
        <p:nvPicPr>
          <p:cNvPr id="8" name="Picture 7"/>
          <p:cNvPicPr>
            <a:picLocks noChangeAspect="1"/>
          </p:cNvPicPr>
          <p:nvPr/>
        </p:nvPicPr>
        <p:blipFill rotWithShape="1">
          <a:blip r:embed="rId6"/>
          <a:srcRect b="15689"/>
          <a:stretch/>
        </p:blipFill>
        <p:spPr>
          <a:xfrm>
            <a:off x="1253199" y="5392292"/>
            <a:ext cx="3476625" cy="803064"/>
          </a:xfrm>
          <a:prstGeom prst="rect">
            <a:avLst/>
          </a:prstGeom>
          <a:ln>
            <a:solidFill>
              <a:schemeClr val="accent1">
                <a:shade val="50000"/>
              </a:schemeClr>
            </a:solidFill>
          </a:ln>
        </p:spPr>
      </p:pic>
    </p:spTree>
    <p:extLst>
      <p:ext uri="{BB962C8B-B14F-4D97-AF65-F5344CB8AC3E}">
        <p14:creationId xmlns:p14="http://schemas.microsoft.com/office/powerpoint/2010/main" val="278912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54645"/>
                </a:solidFill>
              </a:rPr>
              <a:t>Online Discussion</a:t>
            </a:r>
          </a:p>
        </p:txBody>
      </p:sp>
      <p:sp>
        <p:nvSpPr>
          <p:cNvPr id="3" name="Text Placeholder 2"/>
          <p:cNvSpPr>
            <a:spLocks noGrp="1"/>
          </p:cNvSpPr>
          <p:nvPr>
            <p:ph type="body" idx="1"/>
          </p:nvPr>
        </p:nvSpPr>
        <p:spPr>
          <a:xfrm>
            <a:off x="457200" y="1208314"/>
            <a:ext cx="8229600" cy="4525963"/>
          </a:xfrm>
        </p:spPr>
        <p:txBody>
          <a:bodyPr/>
          <a:lstStyle/>
          <a:p>
            <a:pPr marL="304792" indent="0">
              <a:buNone/>
            </a:pPr>
            <a:r>
              <a:rPr lang="en-US" dirty="0"/>
              <a:t>What do the writing samples tell you about the students? How can student writing serve as an informal assessment? Consider:</a:t>
            </a:r>
          </a:p>
          <a:p>
            <a:pPr marL="304792" indent="0">
              <a:buNone/>
            </a:pPr>
            <a:endParaRPr lang="en-US" dirty="0"/>
          </a:p>
          <a:p>
            <a:pPr marL="569913" indent="-265113">
              <a:buFont typeface="Arial" panose="020B0604020202020204" pitchFamily="34" charset="0"/>
              <a:buChar char="•"/>
            </a:pPr>
            <a:r>
              <a:rPr lang="en-US" dirty="0"/>
              <a:t>Concepts of print</a:t>
            </a:r>
          </a:p>
          <a:p>
            <a:pPr marL="569913" indent="-265113">
              <a:buFont typeface="Arial" panose="020B0604020202020204" pitchFamily="34" charset="0"/>
              <a:buChar char="•"/>
            </a:pPr>
            <a:r>
              <a:rPr lang="en-US" dirty="0"/>
              <a:t>High-Frequency words</a:t>
            </a:r>
          </a:p>
          <a:p>
            <a:pPr marL="569913" indent="-265113">
              <a:buFont typeface="Arial" panose="020B0604020202020204" pitchFamily="34" charset="0"/>
              <a:buChar char="•"/>
            </a:pPr>
            <a:r>
              <a:rPr lang="en-US" dirty="0"/>
              <a:t>Taught sound and spelling patterns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917" y="4251576"/>
            <a:ext cx="3096883" cy="1956821"/>
          </a:xfrm>
          <a:prstGeom prst="rect">
            <a:avLst/>
          </a:prstGeom>
        </p:spPr>
      </p:pic>
    </p:spTree>
    <p:extLst>
      <p:ext uri="{BB962C8B-B14F-4D97-AF65-F5344CB8AC3E}">
        <p14:creationId xmlns:p14="http://schemas.microsoft.com/office/powerpoint/2010/main" val="1449813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54645"/>
                </a:solidFill>
              </a:rPr>
              <a:t>Skilled Readers</a:t>
            </a:r>
          </a:p>
        </p:txBody>
      </p:sp>
      <p:sp>
        <p:nvSpPr>
          <p:cNvPr id="3" name="Text Placeholder 2"/>
          <p:cNvSpPr>
            <a:spLocks noGrp="1"/>
          </p:cNvSpPr>
          <p:nvPr>
            <p:ph type="body" idx="1"/>
          </p:nvPr>
        </p:nvSpPr>
        <p:spPr>
          <a:xfrm>
            <a:off x="197708" y="1093574"/>
            <a:ext cx="8229600" cy="4525963"/>
          </a:xfrm>
        </p:spPr>
        <p:txBody>
          <a:bodyPr/>
          <a:lstStyle/>
          <a:p>
            <a:pPr marL="304792" indent="0">
              <a:buNone/>
            </a:pPr>
            <a:endParaRPr lang="en-US" dirty="0"/>
          </a:p>
          <a:p>
            <a:pPr marL="569913" indent="-265113">
              <a:buFont typeface="Arial" panose="020B0604020202020204" pitchFamily="34" charset="0"/>
              <a:buChar char="•"/>
            </a:pPr>
            <a:r>
              <a:rPr lang="en-US" dirty="0"/>
              <a:t>Look at letters and see letter patterns.</a:t>
            </a:r>
          </a:p>
          <a:p>
            <a:pPr marL="569913" indent="-265113">
              <a:buNone/>
            </a:pPr>
            <a:endParaRPr lang="en-US" dirty="0"/>
          </a:p>
          <a:p>
            <a:pPr marL="569913" indent="-265113">
              <a:buFont typeface="Arial" panose="020B0604020202020204" pitchFamily="34" charset="0"/>
              <a:buChar char="•"/>
            </a:pPr>
            <a:r>
              <a:rPr lang="en-US" dirty="0"/>
              <a:t>Recognize more and more letter sequences the more they read!</a:t>
            </a:r>
          </a:p>
          <a:p>
            <a:pPr marL="569913" indent="-265113">
              <a:buFont typeface="Arial" panose="020B0604020202020204" pitchFamily="34" charset="0"/>
              <a:buChar char="•"/>
            </a:pPr>
            <a:endParaRPr lang="en-US" dirty="0"/>
          </a:p>
          <a:p>
            <a:pPr marL="569913" indent="-265113">
              <a:buFont typeface="Arial" panose="020B0604020202020204" pitchFamily="34" charset="0"/>
              <a:buChar char="•"/>
            </a:pPr>
            <a:r>
              <a:rPr lang="en-US" dirty="0"/>
              <a:t>Over time, perceive words that contain these letter sequences almost instantaneously!</a:t>
            </a:r>
          </a:p>
          <a:p>
            <a:endParaRPr lang="en-US" dirty="0"/>
          </a:p>
          <a:p>
            <a:endParaRPr lang="en-US" dirty="0"/>
          </a:p>
        </p:txBody>
      </p:sp>
      <p:sp>
        <p:nvSpPr>
          <p:cNvPr id="4" name="TextBox 3"/>
          <p:cNvSpPr txBox="1"/>
          <p:nvPr/>
        </p:nvSpPr>
        <p:spPr>
          <a:xfrm>
            <a:off x="772297" y="4997026"/>
            <a:ext cx="7599405" cy="461665"/>
          </a:xfrm>
          <a:prstGeom prst="rect">
            <a:avLst/>
          </a:prstGeom>
          <a:noFill/>
        </p:spPr>
        <p:txBody>
          <a:bodyPr wrap="square" rtlCol="0">
            <a:spAutoFit/>
          </a:bodyPr>
          <a:lstStyle/>
          <a:p>
            <a:r>
              <a:rPr lang="en-US" sz="2400" dirty="0">
                <a:solidFill>
                  <a:srgbClr val="22A469"/>
                </a:solidFill>
                <a:latin typeface="Lucida Sans" panose="020B0602030504020204" pitchFamily="34" charset="0"/>
              </a:rPr>
              <a:t>Let’s explore this more closely…</a:t>
            </a:r>
          </a:p>
        </p:txBody>
      </p:sp>
    </p:spTree>
    <p:extLst>
      <p:ext uri="{BB962C8B-B14F-4D97-AF65-F5344CB8AC3E}">
        <p14:creationId xmlns:p14="http://schemas.microsoft.com/office/powerpoint/2010/main" val="147050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1834290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9007"/>
            <a:ext cx="8229600" cy="1143000"/>
          </a:xfrm>
        </p:spPr>
        <p:txBody>
          <a:bodyPr/>
          <a:lstStyle/>
          <a:p>
            <a:r>
              <a:rPr lang="en-US" dirty="0">
                <a:solidFill>
                  <a:srgbClr val="454645"/>
                </a:solidFill>
              </a:rPr>
              <a:t>In Order to…</a:t>
            </a:r>
            <a:br>
              <a:rPr lang="en-US" dirty="0">
                <a:solidFill>
                  <a:srgbClr val="454645"/>
                </a:solidFill>
              </a:rPr>
            </a:br>
            <a:r>
              <a:rPr lang="en-US" dirty="0">
                <a:solidFill>
                  <a:srgbClr val="454645"/>
                </a:solidFill>
              </a:rPr>
              <a:t>Look at letters and see letter patterns!</a:t>
            </a:r>
          </a:p>
        </p:txBody>
      </p:sp>
      <p:pic>
        <p:nvPicPr>
          <p:cNvPr id="6" name="Picture 5"/>
          <p:cNvPicPr>
            <a:picLocks noChangeAspect="1"/>
          </p:cNvPicPr>
          <p:nvPr/>
        </p:nvPicPr>
        <p:blipFill>
          <a:blip r:embed="rId3"/>
          <a:stretch>
            <a:fillRect/>
          </a:stretch>
        </p:blipFill>
        <p:spPr>
          <a:xfrm>
            <a:off x="5808257" y="2385191"/>
            <a:ext cx="1566084" cy="3365414"/>
          </a:xfrm>
          <a:prstGeom prst="rect">
            <a:avLst/>
          </a:prstGeom>
        </p:spPr>
      </p:pic>
      <p:sp>
        <p:nvSpPr>
          <p:cNvPr id="4" name="Text Placeholder 3"/>
          <p:cNvSpPr>
            <a:spLocks noGrp="1"/>
          </p:cNvSpPr>
          <p:nvPr>
            <p:ph type="body" idx="1"/>
          </p:nvPr>
        </p:nvSpPr>
        <p:spPr>
          <a:xfrm>
            <a:off x="5105401" y="1716216"/>
            <a:ext cx="4038599" cy="2885536"/>
          </a:xfrm>
        </p:spPr>
        <p:txBody>
          <a:bodyPr/>
          <a:lstStyle/>
          <a:p>
            <a:pPr marL="304792" indent="0">
              <a:buNone/>
            </a:pPr>
            <a:r>
              <a:rPr lang="en-US" dirty="0">
                <a:solidFill>
                  <a:schemeClr val="accent2"/>
                </a:solidFill>
              </a:rPr>
              <a:t>Readers Must:</a:t>
            </a:r>
          </a:p>
        </p:txBody>
      </p:sp>
      <p:sp>
        <p:nvSpPr>
          <p:cNvPr id="5" name="Text Placeholder 4"/>
          <p:cNvSpPr>
            <a:spLocks noGrp="1"/>
          </p:cNvSpPr>
          <p:nvPr>
            <p:ph type="body" idx="2"/>
          </p:nvPr>
        </p:nvSpPr>
        <p:spPr>
          <a:xfrm>
            <a:off x="1066802" y="1886896"/>
            <a:ext cx="4038599" cy="4075981"/>
          </a:xfrm>
        </p:spPr>
        <p:txBody>
          <a:bodyPr/>
          <a:lstStyle/>
          <a:p>
            <a:pPr marL="569913" indent="-265113"/>
            <a:r>
              <a:rPr lang="en-US" dirty="0"/>
              <a:t>Identify individual letters.</a:t>
            </a:r>
          </a:p>
          <a:p>
            <a:pPr marL="569913" indent="-265113"/>
            <a:r>
              <a:rPr lang="en-US" dirty="0"/>
              <a:t>Identify associated sounds.</a:t>
            </a:r>
          </a:p>
          <a:p>
            <a:pPr marL="569913" indent="-265113"/>
            <a:r>
              <a:rPr lang="en-US" dirty="0"/>
              <a:t>Identify letters and sounds in order from left to right.</a:t>
            </a:r>
          </a:p>
          <a:p>
            <a:pPr marL="569913" indent="-265113"/>
            <a:r>
              <a:rPr lang="en-US" dirty="0"/>
              <a:t>Do so quickly! (meaning is lost otherwise)</a:t>
            </a:r>
          </a:p>
        </p:txBody>
      </p:sp>
    </p:spTree>
    <p:extLst>
      <p:ext uri="{BB962C8B-B14F-4D97-AF65-F5344CB8AC3E}">
        <p14:creationId xmlns:p14="http://schemas.microsoft.com/office/powerpoint/2010/main" val="4284579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76" y="708205"/>
            <a:ext cx="8229600" cy="1143000"/>
          </a:xfrm>
        </p:spPr>
        <p:txBody>
          <a:bodyPr/>
          <a:lstStyle/>
          <a:p>
            <a:r>
              <a:rPr lang="en-US" dirty="0">
                <a:solidFill>
                  <a:srgbClr val="454645"/>
                </a:solidFill>
              </a:rPr>
              <a:t>In order to…</a:t>
            </a:r>
            <a:br>
              <a:rPr lang="en-US" dirty="0">
                <a:solidFill>
                  <a:srgbClr val="454645"/>
                </a:solidFill>
              </a:rPr>
            </a:br>
            <a:r>
              <a:rPr lang="en-US" dirty="0">
                <a:solidFill>
                  <a:srgbClr val="454645"/>
                </a:solidFill>
              </a:rPr>
              <a:t>Recognize more and more letter sequences the more they read!</a:t>
            </a:r>
            <a:br>
              <a:rPr lang="en-US" dirty="0">
                <a:solidFill>
                  <a:srgbClr val="454645"/>
                </a:solidFill>
              </a:rPr>
            </a:br>
            <a:endParaRPr lang="en-US" dirty="0">
              <a:solidFill>
                <a:srgbClr val="454645"/>
              </a:solidFill>
            </a:endParaRPr>
          </a:p>
        </p:txBody>
      </p:sp>
      <p:sp>
        <p:nvSpPr>
          <p:cNvPr id="4" name="Text Placeholder 3"/>
          <p:cNvSpPr>
            <a:spLocks noGrp="1"/>
          </p:cNvSpPr>
          <p:nvPr>
            <p:ph type="body" idx="1"/>
          </p:nvPr>
        </p:nvSpPr>
        <p:spPr>
          <a:xfrm>
            <a:off x="5105401" y="1553098"/>
            <a:ext cx="4038599" cy="1192427"/>
          </a:xfrm>
        </p:spPr>
        <p:txBody>
          <a:bodyPr/>
          <a:lstStyle/>
          <a:p>
            <a:pPr marL="304792" indent="0">
              <a:buNone/>
            </a:pPr>
            <a:r>
              <a:rPr lang="en-US" dirty="0">
                <a:solidFill>
                  <a:schemeClr val="accent2"/>
                </a:solidFill>
              </a:rPr>
              <a:t>Readers Must:</a:t>
            </a:r>
          </a:p>
        </p:txBody>
      </p:sp>
      <p:sp>
        <p:nvSpPr>
          <p:cNvPr id="5" name="Text Placeholder 4"/>
          <p:cNvSpPr>
            <a:spLocks noGrp="1"/>
          </p:cNvSpPr>
          <p:nvPr>
            <p:ph type="body" idx="2"/>
          </p:nvPr>
        </p:nvSpPr>
        <p:spPr>
          <a:xfrm>
            <a:off x="839639" y="2081075"/>
            <a:ext cx="4038599" cy="4075981"/>
          </a:xfrm>
        </p:spPr>
        <p:txBody>
          <a:bodyPr/>
          <a:lstStyle/>
          <a:p>
            <a:pPr marL="569913" indent="-265113"/>
            <a:r>
              <a:rPr lang="en-US" dirty="0"/>
              <a:t>Attend to print while reading.</a:t>
            </a:r>
          </a:p>
          <a:p>
            <a:pPr marL="569913" indent="-265113"/>
            <a:r>
              <a:rPr lang="en-US" dirty="0"/>
              <a:t>Connect words to sound and spelling patterns.</a:t>
            </a:r>
          </a:p>
          <a:p>
            <a:pPr marL="569913" indent="-265113"/>
            <a:r>
              <a:rPr lang="en-US" dirty="0"/>
              <a:t>Pay attention to/ notice letter sequences in unknown words.</a:t>
            </a:r>
          </a:p>
          <a:p>
            <a:pPr marL="569913" indent="-265113"/>
            <a:r>
              <a:rPr lang="en-US" dirty="0"/>
              <a:t>Read a lot! </a:t>
            </a:r>
          </a:p>
        </p:txBody>
      </p:sp>
      <p:pic>
        <p:nvPicPr>
          <p:cNvPr id="3" name="Picture 2"/>
          <p:cNvPicPr>
            <a:picLocks noChangeAspect="1"/>
          </p:cNvPicPr>
          <p:nvPr/>
        </p:nvPicPr>
        <p:blipFill rotWithShape="1">
          <a:blip r:embed="rId3"/>
          <a:srcRect t="7778"/>
          <a:stretch/>
        </p:blipFill>
        <p:spPr>
          <a:xfrm>
            <a:off x="6011634" y="2402209"/>
            <a:ext cx="1485903" cy="3433711"/>
          </a:xfrm>
          <a:prstGeom prst="rect">
            <a:avLst/>
          </a:prstGeom>
        </p:spPr>
      </p:pic>
    </p:spTree>
    <p:extLst>
      <p:ext uri="{BB962C8B-B14F-4D97-AF65-F5344CB8AC3E}">
        <p14:creationId xmlns:p14="http://schemas.microsoft.com/office/powerpoint/2010/main" val="1750560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541" t="13340"/>
          <a:stretch/>
        </p:blipFill>
        <p:spPr>
          <a:xfrm>
            <a:off x="5825751" y="2249979"/>
            <a:ext cx="1716153" cy="3241270"/>
          </a:xfrm>
          <a:prstGeom prst="rect">
            <a:avLst/>
          </a:prstGeom>
        </p:spPr>
      </p:pic>
      <p:sp>
        <p:nvSpPr>
          <p:cNvPr id="2" name="Title 1"/>
          <p:cNvSpPr>
            <a:spLocks noGrp="1"/>
          </p:cNvSpPr>
          <p:nvPr>
            <p:ph type="title"/>
          </p:nvPr>
        </p:nvSpPr>
        <p:spPr>
          <a:xfrm>
            <a:off x="179614" y="228145"/>
            <a:ext cx="8229600" cy="1143000"/>
          </a:xfrm>
        </p:spPr>
        <p:txBody>
          <a:bodyPr/>
          <a:lstStyle/>
          <a:p>
            <a:br>
              <a:rPr lang="en-US" dirty="0">
                <a:solidFill>
                  <a:srgbClr val="454645"/>
                </a:solidFill>
              </a:rPr>
            </a:br>
            <a:br>
              <a:rPr lang="en-US" dirty="0">
                <a:solidFill>
                  <a:srgbClr val="454645"/>
                </a:solidFill>
              </a:rPr>
            </a:br>
            <a:r>
              <a:rPr lang="en-US" dirty="0">
                <a:solidFill>
                  <a:srgbClr val="454645"/>
                </a:solidFill>
              </a:rPr>
              <a:t>In order to…</a:t>
            </a:r>
            <a:br>
              <a:rPr lang="en-US" dirty="0">
                <a:solidFill>
                  <a:srgbClr val="454645"/>
                </a:solidFill>
              </a:rPr>
            </a:br>
            <a:r>
              <a:rPr lang="en-US" dirty="0">
                <a:solidFill>
                  <a:srgbClr val="454645"/>
                </a:solidFill>
              </a:rPr>
              <a:t>Over time, perceive words that contain these letter sequences almost instantaneously!</a:t>
            </a:r>
            <a:br>
              <a:rPr lang="en-US" dirty="0">
                <a:solidFill>
                  <a:srgbClr val="454645"/>
                </a:solidFill>
              </a:rPr>
            </a:br>
            <a:br>
              <a:rPr lang="en-US" dirty="0">
                <a:solidFill>
                  <a:srgbClr val="454645"/>
                </a:solidFill>
              </a:rPr>
            </a:br>
            <a:endParaRPr lang="en-US" dirty="0">
              <a:solidFill>
                <a:srgbClr val="454645"/>
              </a:solidFill>
            </a:endParaRPr>
          </a:p>
        </p:txBody>
      </p:sp>
      <p:sp>
        <p:nvSpPr>
          <p:cNvPr id="4" name="Text Placeholder 3"/>
          <p:cNvSpPr>
            <a:spLocks noGrp="1"/>
          </p:cNvSpPr>
          <p:nvPr>
            <p:ph type="body" idx="1"/>
          </p:nvPr>
        </p:nvSpPr>
        <p:spPr>
          <a:xfrm>
            <a:off x="5225143" y="1624087"/>
            <a:ext cx="4038599" cy="747584"/>
          </a:xfrm>
        </p:spPr>
        <p:txBody>
          <a:bodyPr/>
          <a:lstStyle/>
          <a:p>
            <a:pPr marL="304792" indent="0">
              <a:buNone/>
            </a:pPr>
            <a:r>
              <a:rPr lang="en-US" dirty="0">
                <a:solidFill>
                  <a:schemeClr val="accent2"/>
                </a:solidFill>
              </a:rPr>
              <a:t>Readers Must:</a:t>
            </a:r>
          </a:p>
        </p:txBody>
      </p:sp>
      <p:sp>
        <p:nvSpPr>
          <p:cNvPr id="5" name="Text Placeholder 4"/>
          <p:cNvSpPr>
            <a:spLocks noGrp="1"/>
          </p:cNvSpPr>
          <p:nvPr>
            <p:ph type="body" idx="2"/>
          </p:nvPr>
        </p:nvSpPr>
        <p:spPr>
          <a:xfrm>
            <a:off x="875564" y="2048775"/>
            <a:ext cx="4349579" cy="4166192"/>
          </a:xfrm>
        </p:spPr>
        <p:txBody>
          <a:bodyPr/>
          <a:lstStyle/>
          <a:p>
            <a:pPr marL="569913" indent="-212725"/>
            <a:r>
              <a:rPr lang="en-US" sz="2250" dirty="0"/>
              <a:t>Build a bank of taught sound and spelling patterns.</a:t>
            </a:r>
          </a:p>
          <a:p>
            <a:pPr marL="569913" indent="-212725"/>
            <a:r>
              <a:rPr lang="en-US" sz="2250" dirty="0"/>
              <a:t>Read whole words containing these sounds.</a:t>
            </a:r>
          </a:p>
          <a:p>
            <a:pPr marL="569913" indent="-212725"/>
            <a:r>
              <a:rPr lang="en-US" sz="2250" dirty="0"/>
              <a:t>Read connected text containing taught sounds and spelling patterns and high frequency words.</a:t>
            </a:r>
          </a:p>
          <a:p>
            <a:pPr marL="569913" indent="-212725"/>
            <a:r>
              <a:rPr lang="en-US" sz="2250" dirty="0"/>
              <a:t>Connect reading to writing and spelling.</a:t>
            </a:r>
          </a:p>
        </p:txBody>
      </p:sp>
    </p:spTree>
    <p:extLst>
      <p:ext uri="{BB962C8B-B14F-4D97-AF65-F5344CB8AC3E}">
        <p14:creationId xmlns:p14="http://schemas.microsoft.com/office/powerpoint/2010/main" val="2134913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393502" cy="1143000"/>
          </a:xfrm>
        </p:spPr>
        <p:txBody>
          <a:bodyPr/>
          <a:lstStyle/>
          <a:p>
            <a:r>
              <a:rPr lang="en-US" dirty="0"/>
              <a:t>Building the Foundation That Leads to Reading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15" y="2203313"/>
            <a:ext cx="3810000" cy="2771775"/>
          </a:xfrm>
          <a:prstGeom prst="rect">
            <a:avLst/>
          </a:prstGeom>
        </p:spPr>
      </p:pic>
      <p:pic>
        <p:nvPicPr>
          <p:cNvPr id="6" name="Picture 5"/>
          <p:cNvPicPr>
            <a:picLocks noChangeAspect="1"/>
          </p:cNvPicPr>
          <p:nvPr/>
        </p:nvPicPr>
        <p:blipFill>
          <a:blip r:embed="rId4"/>
          <a:stretch>
            <a:fillRect/>
          </a:stretch>
        </p:blipFill>
        <p:spPr>
          <a:xfrm>
            <a:off x="5379320" y="1417636"/>
            <a:ext cx="1566084" cy="33654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424" y="4229099"/>
            <a:ext cx="2161671" cy="1491977"/>
          </a:xfrm>
          <a:prstGeom prst="rect">
            <a:avLst/>
          </a:prstGeom>
        </p:spPr>
      </p:pic>
    </p:spTree>
    <p:extLst>
      <p:ext uri="{BB962C8B-B14F-4D97-AF65-F5344CB8AC3E}">
        <p14:creationId xmlns:p14="http://schemas.microsoft.com/office/powerpoint/2010/main" val="18340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973" y="277726"/>
            <a:ext cx="1295352" cy="1139910"/>
          </a:xfrm>
          <a:prstGeom prst="rect">
            <a:avLst/>
          </a:prstGeom>
        </p:spPr>
      </p:pic>
      <p:sp>
        <p:nvSpPr>
          <p:cNvPr id="2" name="Title 1"/>
          <p:cNvSpPr>
            <a:spLocks noGrp="1"/>
          </p:cNvSpPr>
          <p:nvPr>
            <p:ph type="title"/>
          </p:nvPr>
        </p:nvSpPr>
        <p:spPr>
          <a:xfrm>
            <a:off x="457200" y="277726"/>
            <a:ext cx="8229600" cy="1143000"/>
          </a:xfrm>
        </p:spPr>
        <p:txBody>
          <a:bodyPr/>
          <a:lstStyle/>
          <a:p>
            <a:r>
              <a:rPr lang="en-US" dirty="0">
                <a:solidFill>
                  <a:srgbClr val="454645"/>
                </a:solidFill>
              </a:rPr>
              <a:t>Module 4: Connect to Practice Task </a:t>
            </a:r>
          </a:p>
        </p:txBody>
      </p:sp>
      <p:sp>
        <p:nvSpPr>
          <p:cNvPr id="3" name="Text Placeholder 2"/>
          <p:cNvSpPr>
            <a:spLocks noGrp="1"/>
          </p:cNvSpPr>
          <p:nvPr>
            <p:ph type="body" idx="1"/>
          </p:nvPr>
        </p:nvSpPr>
        <p:spPr>
          <a:xfrm>
            <a:off x="304801" y="1920615"/>
            <a:ext cx="4619445" cy="4359415"/>
          </a:xfrm>
        </p:spPr>
        <p:txBody>
          <a:bodyPr/>
          <a:lstStyle/>
          <a:p>
            <a:pPr marL="304792" indent="0">
              <a:buNone/>
            </a:pPr>
            <a:r>
              <a:rPr lang="en-US" dirty="0"/>
              <a:t>Option A:</a:t>
            </a:r>
          </a:p>
          <a:p>
            <a:pPr marL="304792" indent="0">
              <a:buNone/>
            </a:pPr>
            <a:endParaRPr lang="en-US" sz="1200" dirty="0"/>
          </a:p>
          <a:p>
            <a:pPr marL="304792" indent="0">
              <a:buNone/>
            </a:pPr>
            <a:r>
              <a:rPr lang="en-US" sz="2000" dirty="0"/>
              <a:t>*Collect a set of student writing (at least 6 pieces: 2 high, 2 mid, 2 low). </a:t>
            </a:r>
          </a:p>
          <a:p>
            <a:pPr marL="304792" indent="0">
              <a:buNone/>
            </a:pPr>
            <a:r>
              <a:rPr lang="en-US" sz="2000" dirty="0"/>
              <a:t>*Evaluate the inventive spelling – what evidence do you see of taught sound/spelling patterns?</a:t>
            </a:r>
          </a:p>
          <a:p>
            <a:pPr marL="304792" indent="0">
              <a:buNone/>
            </a:pPr>
            <a:r>
              <a:rPr lang="en-US" sz="2000" dirty="0"/>
              <a:t>*Compare this to your phonics scope and sequence and/or your school’s approach to phonics: What implications are there for instruction?</a:t>
            </a:r>
          </a:p>
        </p:txBody>
      </p:sp>
      <p:sp>
        <p:nvSpPr>
          <p:cNvPr id="4" name="Text Placeholder 3"/>
          <p:cNvSpPr>
            <a:spLocks noGrp="1"/>
          </p:cNvSpPr>
          <p:nvPr>
            <p:ph type="body" idx="2"/>
          </p:nvPr>
        </p:nvSpPr>
        <p:spPr>
          <a:xfrm>
            <a:off x="4924246" y="1920615"/>
            <a:ext cx="4038599" cy="3853673"/>
          </a:xfrm>
        </p:spPr>
        <p:txBody>
          <a:bodyPr/>
          <a:lstStyle/>
          <a:p>
            <a:pPr marL="304792" indent="0">
              <a:buNone/>
            </a:pPr>
            <a:r>
              <a:rPr lang="en-US" dirty="0"/>
              <a:t>Option B:</a:t>
            </a:r>
          </a:p>
          <a:p>
            <a:pPr marL="304792" indent="0">
              <a:buNone/>
            </a:pPr>
            <a:endParaRPr lang="en-US" sz="1200" dirty="0"/>
          </a:p>
          <a:p>
            <a:pPr marL="304792" indent="0">
              <a:buNone/>
            </a:pPr>
            <a:r>
              <a:rPr lang="en-US" dirty="0">
                <a:sym typeface="Wingdings" panose="05000000000000000000" pitchFamily="2" charset="2"/>
              </a:rPr>
              <a:t> Use sample set of student writing to do the task.</a:t>
            </a:r>
            <a:endParaRPr lang="en-US" dirty="0"/>
          </a:p>
        </p:txBody>
      </p:sp>
    </p:spTree>
    <p:extLst>
      <p:ext uri="{BB962C8B-B14F-4D97-AF65-F5344CB8AC3E}">
        <p14:creationId xmlns:p14="http://schemas.microsoft.com/office/powerpoint/2010/main" val="2374003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4" y="207034"/>
            <a:ext cx="8229600" cy="1143000"/>
          </a:xfrm>
        </p:spPr>
        <p:txBody>
          <a:bodyPr/>
          <a:lstStyle/>
          <a:p>
            <a:r>
              <a:rPr lang="en-US" dirty="0"/>
              <a:t>Recommended Reading</a:t>
            </a:r>
          </a:p>
        </p:txBody>
      </p:sp>
      <p:pic>
        <p:nvPicPr>
          <p:cNvPr id="5" name="Picture 4"/>
          <p:cNvPicPr>
            <a:picLocks noChangeAspect="1"/>
          </p:cNvPicPr>
          <p:nvPr/>
        </p:nvPicPr>
        <p:blipFill>
          <a:blip r:embed="rId2"/>
          <a:stretch>
            <a:fillRect/>
          </a:stretch>
        </p:blipFill>
        <p:spPr>
          <a:xfrm>
            <a:off x="1173192" y="1143000"/>
            <a:ext cx="6782353" cy="3557536"/>
          </a:xfrm>
          <a:prstGeom prst="rect">
            <a:avLst/>
          </a:prstGeom>
        </p:spPr>
      </p:pic>
      <p:sp>
        <p:nvSpPr>
          <p:cNvPr id="6" name="TextBox 5"/>
          <p:cNvSpPr txBox="1"/>
          <p:nvPr/>
        </p:nvSpPr>
        <p:spPr>
          <a:xfrm>
            <a:off x="316524" y="4844132"/>
            <a:ext cx="8827476" cy="1754326"/>
          </a:xfrm>
          <a:prstGeom prst="rect">
            <a:avLst/>
          </a:prstGeom>
          <a:noFill/>
        </p:spPr>
        <p:txBody>
          <a:bodyPr wrap="square" rtlCol="0">
            <a:spAutoFit/>
          </a:bodyPr>
          <a:lstStyle/>
          <a:p>
            <a:r>
              <a:rPr lang="en-US" sz="1800" dirty="0">
                <a:latin typeface="Lucida Sans" panose="020B0602030504020204" pitchFamily="34" charset="0"/>
              </a:rPr>
              <a:t>Blog Post: </a:t>
            </a:r>
            <a:r>
              <a:rPr lang="en-US" sz="1800" dirty="0">
                <a:latin typeface="Lucida Sans" panose="020B0602030504020204" pitchFamily="34" charset="0"/>
                <a:hlinkClick r:id="rId3"/>
              </a:rPr>
              <a:t>https://achievethecore.org/aligned/at-the-foundation-of-foundational-skills-structured-phonics/</a:t>
            </a:r>
            <a:endParaRPr lang="en-US" sz="1800" dirty="0">
              <a:latin typeface="Lucida Sans" panose="020B0602030504020204" pitchFamily="34" charset="0"/>
            </a:endParaRPr>
          </a:p>
          <a:p>
            <a:endParaRPr lang="en-US" sz="1800" dirty="0">
              <a:latin typeface="Lucida Sans" panose="020B0602030504020204" pitchFamily="34" charset="0"/>
            </a:endParaRPr>
          </a:p>
          <a:p>
            <a:r>
              <a:rPr lang="en-US" sz="1800" dirty="0">
                <a:latin typeface="Lucida Sans" panose="020B0602030504020204" pitchFamily="34" charset="0"/>
              </a:rPr>
              <a:t>Why Structured Phonics Paper: </a:t>
            </a:r>
            <a:r>
              <a:rPr lang="en-US" sz="1800" dirty="0">
                <a:latin typeface="Lucida Sans" panose="020B0602030504020204" pitchFamily="34" charset="0"/>
                <a:hlinkClick r:id="rId4"/>
              </a:rPr>
              <a:t>https://achievethecore.org/aligned/wp-content/uploads/2017/03/Why-a-Structured-Phonics-Program-is-Effective.pdf</a:t>
            </a:r>
            <a:endParaRPr lang="en-US" sz="1800" dirty="0">
              <a:latin typeface="Lucida Sans" panose="020B0602030504020204" pitchFamily="34" charset="0"/>
            </a:endParaRPr>
          </a:p>
          <a:p>
            <a:endParaRPr lang="en-US" sz="1800" dirty="0">
              <a:latin typeface="Lucida Sans" panose="020B0602030504020204" pitchFamily="34" charset="0"/>
            </a:endParaRPr>
          </a:p>
        </p:txBody>
      </p:sp>
    </p:spTree>
    <p:extLst>
      <p:ext uri="{BB962C8B-B14F-4D97-AF65-F5344CB8AC3E}">
        <p14:creationId xmlns:p14="http://schemas.microsoft.com/office/powerpoint/2010/main" val="1376744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a:solidFill>
                  <a:srgbClr val="22A469"/>
                </a:solidFill>
                <a:latin typeface="Lucida Sans" panose="020B0602030504020204" pitchFamily="34" charset="0"/>
              </a:rPr>
              <a:t>achievethecore.org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1729893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1988893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4073551"/>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facebook.com/achievethecore</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twitter.com/achievethecore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pinterest.com/achievethecore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3353506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23610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54645"/>
                </a:solidFill>
              </a:rPr>
              <a:t>Goals for This Module</a:t>
            </a:r>
          </a:p>
        </p:txBody>
      </p:sp>
      <p:sp>
        <p:nvSpPr>
          <p:cNvPr id="685" name="Shape 685"/>
          <p:cNvSpPr txBox="1">
            <a:spLocks noGrp="1"/>
          </p:cNvSpPr>
          <p:nvPr>
            <p:ph type="body" idx="1"/>
          </p:nvPr>
        </p:nvSpPr>
        <p:spPr>
          <a:xfrm>
            <a:off x="457200" y="1669941"/>
            <a:ext cx="8229600" cy="4081929"/>
          </a:xfrm>
          <a:prstGeom prst="rect">
            <a:avLst/>
          </a:prstGeom>
          <a:noFill/>
          <a:ln>
            <a:noFill/>
          </a:ln>
        </p:spPr>
        <p:txBody>
          <a:bodyPr lIns="91425" tIns="91425" rIns="91425" bIns="91425" anchor="t" anchorCtr="0">
            <a:noAutofit/>
          </a:bodyPr>
          <a:lstStyle/>
          <a:p>
            <a:pPr marL="569913" lvl="0" indent="-265113"/>
            <a:r>
              <a:rPr lang="en-US" dirty="0"/>
              <a:t>Identify concrete instructional moves to support phonics instruction in the classroom.</a:t>
            </a:r>
          </a:p>
          <a:p>
            <a:pPr marL="304800" lvl="0" indent="0">
              <a:buNone/>
            </a:pPr>
            <a:endParaRPr lang="en-US" dirty="0"/>
          </a:p>
          <a:p>
            <a:pPr marL="569913" lvl="0" indent="-265113"/>
            <a:r>
              <a:rPr lang="en-US" dirty="0"/>
              <a:t>Connect phonics instruction to students’ writing and spelling.</a:t>
            </a:r>
            <a:endParaRPr dirty="0">
              <a:solidFill>
                <a:schemeClr val="dk1"/>
              </a:solidFill>
            </a:endParaRPr>
          </a:p>
        </p:txBody>
      </p:sp>
    </p:spTree>
    <p:extLst>
      <p:ext uri="{BB962C8B-B14F-4D97-AF65-F5344CB8AC3E}">
        <p14:creationId xmlns:p14="http://schemas.microsoft.com/office/powerpoint/2010/main" val="5625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457200" y="567281"/>
            <a:ext cx="8229600" cy="857251"/>
          </a:xfrm>
          <a:prstGeom prst="rect">
            <a:avLst/>
          </a:prstGeom>
          <a:noFill/>
          <a:ln>
            <a:noFill/>
          </a:ln>
        </p:spPr>
        <p:txBody>
          <a:bodyPr lIns="91425" tIns="91425" rIns="91425" bIns="91425" anchor="ctr" anchorCtr="0">
            <a:noAutofit/>
          </a:bodyPr>
          <a:lstStyle/>
          <a:p>
            <a:pPr>
              <a:buSzPct val="25000"/>
            </a:pPr>
            <a:r>
              <a:rPr lang="en" dirty="0">
                <a:solidFill>
                  <a:schemeClr val="bg2"/>
                </a:solidFill>
              </a:rPr>
              <a:t>From LISTENING to LETTERS</a:t>
            </a:r>
          </a:p>
        </p:txBody>
      </p:sp>
      <p:sp>
        <p:nvSpPr>
          <p:cNvPr id="697" name="Shape 697"/>
          <p:cNvSpPr txBox="1">
            <a:spLocks noGrp="1"/>
          </p:cNvSpPr>
          <p:nvPr>
            <p:ph type="body" idx="2"/>
          </p:nvPr>
        </p:nvSpPr>
        <p:spPr>
          <a:xfrm>
            <a:off x="4920299" y="2253752"/>
            <a:ext cx="4339525" cy="2303200"/>
          </a:xfrm>
          <a:prstGeom prst="rect">
            <a:avLst/>
          </a:prstGeom>
          <a:noFill/>
          <a:ln>
            <a:noFill/>
          </a:ln>
        </p:spPr>
        <p:txBody>
          <a:bodyPr lIns="91425" tIns="91425" rIns="91425" bIns="91425" anchor="t" anchorCtr="0">
            <a:noAutofit/>
          </a:bodyPr>
          <a:lstStyle/>
          <a:p>
            <a:pPr marL="152396" indent="0">
              <a:spcBef>
                <a:spcPts val="0"/>
              </a:spcBef>
              <a:buNone/>
            </a:pPr>
            <a:r>
              <a:rPr lang="en" sz="2600" dirty="0"/>
              <a:t>Let’s review how phonemic awareness sets </a:t>
            </a:r>
            <a:r>
              <a:rPr lang="en-US" sz="2600" dirty="0"/>
              <a:t>up </a:t>
            </a:r>
            <a:r>
              <a:rPr lang="en" sz="2600" dirty="0"/>
              <a:t>students for early reading and writing.</a:t>
            </a:r>
          </a:p>
        </p:txBody>
      </p:sp>
      <p:pic>
        <p:nvPicPr>
          <p:cNvPr id="5" name="Picture 4"/>
          <p:cNvPicPr>
            <a:picLocks noChangeAspect="1"/>
          </p:cNvPicPr>
          <p:nvPr/>
        </p:nvPicPr>
        <p:blipFill>
          <a:blip r:embed="rId3"/>
          <a:stretch>
            <a:fillRect/>
          </a:stretch>
        </p:blipFill>
        <p:spPr>
          <a:xfrm>
            <a:off x="0" y="1505115"/>
            <a:ext cx="4733925" cy="3800475"/>
          </a:xfrm>
          <a:prstGeom prst="rect">
            <a:avLst/>
          </a:prstGeom>
        </p:spPr>
      </p:pic>
      <p:sp>
        <p:nvSpPr>
          <p:cNvPr id="6" name="TextBox 5">
            <a:extLst>
              <a:ext uri="{FF2B5EF4-FFF2-40B4-BE49-F238E27FC236}">
                <a16:creationId xmlns:a16="http://schemas.microsoft.com/office/drawing/2014/main" id="{C147A0D8-D635-4C9C-BC44-93E259ECE348}"/>
              </a:ext>
            </a:extLst>
          </p:cNvPr>
          <p:cNvSpPr txBox="1"/>
          <p:nvPr/>
        </p:nvSpPr>
        <p:spPr>
          <a:xfrm>
            <a:off x="614856" y="2554014"/>
            <a:ext cx="1655379" cy="666977"/>
          </a:xfrm>
          <a:prstGeom prst="rect">
            <a:avLst/>
          </a:prstGeom>
          <a:solidFill>
            <a:schemeClr val="bg1"/>
          </a:solidFill>
        </p:spPr>
        <p:txBody>
          <a:bodyPr wrap="square" rtlCol="0">
            <a:spAutoFit/>
          </a:bodyPr>
          <a:lstStyle/>
          <a:p>
            <a:pPr algn="ctr"/>
            <a:r>
              <a:rPr lang="en-US" b="1" dirty="0">
                <a:latin typeface="Lucida Sans" panose="020B0602030504020204" pitchFamily="34" charset="0"/>
              </a:rPr>
              <a:t>Phonemic </a:t>
            </a:r>
          </a:p>
          <a:p>
            <a:pPr algn="ctr"/>
            <a:r>
              <a:rPr lang="en-US" b="1" dirty="0">
                <a:latin typeface="Lucida Sans" panose="020B0602030504020204" pitchFamily="34" charset="0"/>
              </a:rPr>
              <a:t>Awareness</a:t>
            </a:r>
          </a:p>
        </p:txBody>
      </p:sp>
      <p:sp>
        <p:nvSpPr>
          <p:cNvPr id="7" name="TextBox 6">
            <a:extLst>
              <a:ext uri="{FF2B5EF4-FFF2-40B4-BE49-F238E27FC236}">
                <a16:creationId xmlns:a16="http://schemas.microsoft.com/office/drawing/2014/main" id="{AEE4914F-0221-4AD0-9F77-88A25AF368D0}"/>
              </a:ext>
            </a:extLst>
          </p:cNvPr>
          <p:cNvSpPr txBox="1"/>
          <p:nvPr/>
        </p:nvSpPr>
        <p:spPr>
          <a:xfrm>
            <a:off x="2916621" y="3683876"/>
            <a:ext cx="1655379" cy="379656"/>
          </a:xfrm>
          <a:prstGeom prst="rect">
            <a:avLst/>
          </a:prstGeom>
          <a:solidFill>
            <a:schemeClr val="bg1"/>
          </a:solidFill>
        </p:spPr>
        <p:txBody>
          <a:bodyPr wrap="square" rtlCol="0">
            <a:spAutoFit/>
          </a:bodyPr>
          <a:lstStyle/>
          <a:p>
            <a:pPr algn="ctr"/>
            <a:r>
              <a:rPr lang="en-US" b="1" dirty="0">
                <a:latin typeface="Lucida Sans" panose="020B0602030504020204" pitchFamily="34" charset="0"/>
              </a:rPr>
              <a:t>Phonics</a:t>
            </a:r>
          </a:p>
        </p:txBody>
      </p:sp>
    </p:spTree>
    <p:extLst>
      <p:ext uri="{BB962C8B-B14F-4D97-AF65-F5344CB8AC3E}">
        <p14:creationId xmlns:p14="http://schemas.microsoft.com/office/powerpoint/2010/main" val="239886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 name="Picture 7">
            <a:extLst>
              <a:ext uri="{FF2B5EF4-FFF2-40B4-BE49-F238E27FC236}">
                <a16:creationId xmlns:a16="http://schemas.microsoft.com/office/drawing/2014/main" id="{653C3FA8-73B3-4D1F-87C6-4DD24D7259DF}"/>
              </a:ext>
            </a:extLst>
          </p:cNvPr>
          <p:cNvPicPr>
            <a:picLocks noChangeAspect="1"/>
          </p:cNvPicPr>
          <p:nvPr/>
        </p:nvPicPr>
        <p:blipFill>
          <a:blip r:embed="rId3"/>
          <a:stretch>
            <a:fillRect/>
          </a:stretch>
        </p:blipFill>
        <p:spPr>
          <a:xfrm>
            <a:off x="5067085" y="1686742"/>
            <a:ext cx="3769743" cy="2700312"/>
          </a:xfrm>
          <a:prstGeom prst="rect">
            <a:avLst/>
          </a:prstGeom>
        </p:spPr>
      </p:pic>
      <p:sp>
        <p:nvSpPr>
          <p:cNvPr id="813" name="Shape 813"/>
          <p:cNvSpPr txBox="1">
            <a:spLocks noGrp="1"/>
          </p:cNvSpPr>
          <p:nvPr>
            <p:ph type="title"/>
          </p:nvPr>
        </p:nvSpPr>
        <p:spPr>
          <a:xfrm>
            <a:off x="457200" y="412823"/>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54645"/>
                </a:solidFill>
              </a:rPr>
              <a:t>From Phonemes to Graphemes  </a:t>
            </a:r>
          </a:p>
        </p:txBody>
      </p:sp>
      <p:sp>
        <p:nvSpPr>
          <p:cNvPr id="3" name="Oval 2">
            <a:extLst>
              <a:ext uri="{FF2B5EF4-FFF2-40B4-BE49-F238E27FC236}">
                <a16:creationId xmlns:a16="http://schemas.microsoft.com/office/drawing/2014/main" id="{04C6DAEF-D6A6-42DF-872E-C507846A8C4C}"/>
              </a:ext>
            </a:extLst>
          </p:cNvPr>
          <p:cNvSpPr/>
          <p:nvPr/>
        </p:nvSpPr>
        <p:spPr>
          <a:xfrm>
            <a:off x="4759914" y="959813"/>
            <a:ext cx="4384086" cy="41541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5C7EDA1-3586-47C7-A496-6C6A8DCC739A}"/>
              </a:ext>
            </a:extLst>
          </p:cNvPr>
          <p:cNvPicPr>
            <a:picLocks noChangeAspect="1"/>
          </p:cNvPicPr>
          <p:nvPr/>
        </p:nvPicPr>
        <p:blipFill>
          <a:blip r:embed="rId4"/>
          <a:stretch>
            <a:fillRect/>
          </a:stretch>
        </p:blipFill>
        <p:spPr>
          <a:xfrm>
            <a:off x="2617598" y="1270074"/>
            <a:ext cx="1757444" cy="1888257"/>
          </a:xfrm>
          <a:prstGeom prst="rect">
            <a:avLst/>
          </a:prstGeom>
        </p:spPr>
      </p:pic>
      <p:pic>
        <p:nvPicPr>
          <p:cNvPr id="10" name="Picture 9">
            <a:extLst>
              <a:ext uri="{FF2B5EF4-FFF2-40B4-BE49-F238E27FC236}">
                <a16:creationId xmlns:a16="http://schemas.microsoft.com/office/drawing/2014/main" id="{FD7A8024-82DA-4668-AB1B-A57D9EDA2900}"/>
              </a:ext>
            </a:extLst>
          </p:cNvPr>
          <p:cNvPicPr>
            <a:picLocks noChangeAspect="1"/>
          </p:cNvPicPr>
          <p:nvPr/>
        </p:nvPicPr>
        <p:blipFill>
          <a:blip r:embed="rId5"/>
          <a:stretch>
            <a:fillRect/>
          </a:stretch>
        </p:blipFill>
        <p:spPr>
          <a:xfrm>
            <a:off x="2512069" y="3158331"/>
            <a:ext cx="1868795" cy="2130057"/>
          </a:xfrm>
          <a:prstGeom prst="rect">
            <a:avLst/>
          </a:prstGeom>
        </p:spPr>
      </p:pic>
      <p:sp>
        <p:nvSpPr>
          <p:cNvPr id="2" name="Oval Callout 1"/>
          <p:cNvSpPr/>
          <p:nvPr/>
        </p:nvSpPr>
        <p:spPr>
          <a:xfrm>
            <a:off x="314369" y="1942541"/>
            <a:ext cx="2123447" cy="1966822"/>
          </a:xfrm>
          <a:prstGeom prst="wedgeEllipseCallout">
            <a:avLst>
              <a:gd name="adj1" fmla="val -39722"/>
              <a:gd name="adj2" fmla="val 54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Lucida Sans" panose="020B0602030504020204" pitchFamily="34" charset="0"/>
              </a:rPr>
              <a:t>When I see M/m I say “mmmm”</a:t>
            </a:r>
          </a:p>
        </p:txBody>
      </p:sp>
    </p:spTree>
    <p:extLst>
      <p:ext uri="{BB962C8B-B14F-4D97-AF65-F5344CB8AC3E}">
        <p14:creationId xmlns:p14="http://schemas.microsoft.com/office/powerpoint/2010/main" val="4394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54645"/>
                </a:solidFill>
              </a:rPr>
              <a:t>The HOW of Phonics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633" y="1839097"/>
            <a:ext cx="3554112" cy="3032842"/>
          </a:xfrm>
          <a:prstGeom prst="rect">
            <a:avLst/>
          </a:prstGeom>
        </p:spPr>
      </p:pic>
    </p:spTree>
    <p:extLst>
      <p:ext uri="{BB962C8B-B14F-4D97-AF65-F5344CB8AC3E}">
        <p14:creationId xmlns:p14="http://schemas.microsoft.com/office/powerpoint/2010/main" val="146044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1FD9DE-0727-4F80-8ABA-3E7EB78F5DDD}"/>
              </a:ext>
            </a:extLst>
          </p:cNvPr>
          <p:cNvSpPr>
            <a:spLocks noGrp="1"/>
          </p:cNvSpPr>
          <p:nvPr>
            <p:ph type="body" idx="1"/>
          </p:nvPr>
        </p:nvSpPr>
        <p:spPr>
          <a:xfrm>
            <a:off x="354827" y="297046"/>
            <a:ext cx="8229600" cy="1382696"/>
          </a:xfrm>
        </p:spPr>
        <p:txBody>
          <a:bodyPr/>
          <a:lstStyle/>
          <a:p>
            <a:pPr marL="304792" indent="0" algn="ctr">
              <a:buNone/>
            </a:pPr>
            <a:r>
              <a:rPr lang="en-US" sz="3000" u="sng" dirty="0"/>
              <a:t>HOW</a:t>
            </a:r>
            <a:r>
              <a:rPr lang="en-US" sz="3000" dirty="0"/>
              <a:t> Do We Teach These Sound and Spelling Patterns? </a:t>
            </a:r>
          </a:p>
        </p:txBody>
      </p:sp>
      <p:sp>
        <p:nvSpPr>
          <p:cNvPr id="4" name="Text Placeholder 2">
            <a:extLst>
              <a:ext uri="{FF2B5EF4-FFF2-40B4-BE49-F238E27FC236}">
                <a16:creationId xmlns:a16="http://schemas.microsoft.com/office/drawing/2014/main" id="{FB2BF2EF-4CDF-456D-B572-07598A58336F}"/>
              </a:ext>
            </a:extLst>
          </p:cNvPr>
          <p:cNvSpPr txBox="1">
            <a:spLocks/>
          </p:cNvSpPr>
          <p:nvPr/>
        </p:nvSpPr>
        <p:spPr>
          <a:xfrm>
            <a:off x="1255018" y="1580226"/>
            <a:ext cx="3049480" cy="138269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304792" indent="0">
              <a:lnSpc>
                <a:spcPct val="200000"/>
              </a:lnSpc>
              <a:buFont typeface="Arial"/>
              <a:buNone/>
            </a:pPr>
            <a:r>
              <a:rPr lang="en-US" sz="3600" dirty="0"/>
              <a:t>Hear it</a:t>
            </a:r>
          </a:p>
          <a:p>
            <a:pPr marL="304792" indent="0">
              <a:lnSpc>
                <a:spcPct val="200000"/>
              </a:lnSpc>
              <a:buFont typeface="Arial"/>
              <a:buNone/>
            </a:pPr>
            <a:r>
              <a:rPr lang="en-US" sz="3600" dirty="0"/>
              <a:t>Say it </a:t>
            </a:r>
          </a:p>
          <a:p>
            <a:pPr marL="304792" indent="0">
              <a:lnSpc>
                <a:spcPct val="200000"/>
              </a:lnSpc>
              <a:buFont typeface="Arial"/>
              <a:buNone/>
            </a:pPr>
            <a:r>
              <a:rPr lang="en-US" sz="3600" dirty="0"/>
              <a:t>Read it</a:t>
            </a:r>
          </a:p>
          <a:p>
            <a:pPr marL="304792" indent="0">
              <a:lnSpc>
                <a:spcPct val="200000"/>
              </a:lnSpc>
              <a:buFont typeface="Arial"/>
              <a:buNone/>
            </a:pPr>
            <a:r>
              <a:rPr lang="en-US" sz="3600" dirty="0"/>
              <a:t>Spell it </a:t>
            </a:r>
          </a:p>
        </p:txBody>
      </p:sp>
      <p:pic>
        <p:nvPicPr>
          <p:cNvPr id="6" name="Picture 5" descr="A picture containing clipart&#10;&#10;Description generated with high confidence">
            <a:extLst>
              <a:ext uri="{FF2B5EF4-FFF2-40B4-BE49-F238E27FC236}">
                <a16:creationId xmlns:a16="http://schemas.microsoft.com/office/drawing/2014/main" id="{FD8B455B-6452-409B-9AF1-B330F4248920}"/>
              </a:ext>
            </a:extLst>
          </p:cNvPr>
          <p:cNvPicPr>
            <a:picLocks noChangeAspect="1"/>
          </p:cNvPicPr>
          <p:nvPr/>
        </p:nvPicPr>
        <p:blipFill>
          <a:blip r:embed="rId3"/>
          <a:stretch>
            <a:fillRect/>
          </a:stretch>
        </p:blipFill>
        <p:spPr>
          <a:xfrm>
            <a:off x="4017213" y="1879370"/>
            <a:ext cx="904828" cy="1053674"/>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641B15FA-F09D-4D9F-AC0E-66DD4E3AF7A1}"/>
              </a:ext>
            </a:extLst>
          </p:cNvPr>
          <p:cNvPicPr>
            <a:picLocks noChangeAspect="1"/>
          </p:cNvPicPr>
          <p:nvPr/>
        </p:nvPicPr>
        <p:blipFill>
          <a:blip r:embed="rId4"/>
          <a:stretch>
            <a:fillRect/>
          </a:stretch>
        </p:blipFill>
        <p:spPr>
          <a:xfrm>
            <a:off x="3117371" y="3113948"/>
            <a:ext cx="1799686" cy="943184"/>
          </a:xfrm>
          <a:prstGeom prst="rect">
            <a:avLst/>
          </a:prstGeom>
        </p:spPr>
      </p:pic>
      <p:pic>
        <p:nvPicPr>
          <p:cNvPr id="14" name="Picture 13">
            <a:extLst>
              <a:ext uri="{FF2B5EF4-FFF2-40B4-BE49-F238E27FC236}">
                <a16:creationId xmlns:a16="http://schemas.microsoft.com/office/drawing/2014/main" id="{96C5D20B-F36D-471A-9939-C44902D25244}"/>
              </a:ext>
            </a:extLst>
          </p:cNvPr>
          <p:cNvPicPr>
            <a:picLocks noChangeAspect="1"/>
          </p:cNvPicPr>
          <p:nvPr/>
        </p:nvPicPr>
        <p:blipFill>
          <a:blip r:embed="rId5"/>
          <a:stretch>
            <a:fillRect/>
          </a:stretch>
        </p:blipFill>
        <p:spPr>
          <a:xfrm>
            <a:off x="3564800" y="4165531"/>
            <a:ext cx="904828" cy="1194503"/>
          </a:xfrm>
          <a:prstGeom prst="rect">
            <a:avLst/>
          </a:prstGeom>
        </p:spPr>
      </p:pic>
      <p:pic>
        <p:nvPicPr>
          <p:cNvPr id="16" name="Picture 15" descr="A close up of a implement&#10;&#10;Description generated with high confidence">
            <a:extLst>
              <a:ext uri="{FF2B5EF4-FFF2-40B4-BE49-F238E27FC236}">
                <a16:creationId xmlns:a16="http://schemas.microsoft.com/office/drawing/2014/main" id="{45DF8802-DA8C-4DB0-83A7-64F3670812D8}"/>
              </a:ext>
            </a:extLst>
          </p:cNvPr>
          <p:cNvPicPr>
            <a:picLocks noChangeAspect="1"/>
          </p:cNvPicPr>
          <p:nvPr/>
        </p:nvPicPr>
        <p:blipFill>
          <a:blip r:embed="rId6"/>
          <a:stretch>
            <a:fillRect/>
          </a:stretch>
        </p:blipFill>
        <p:spPr>
          <a:xfrm>
            <a:off x="3564800" y="5468433"/>
            <a:ext cx="1031965" cy="773974"/>
          </a:xfrm>
          <a:prstGeom prst="rect">
            <a:avLst/>
          </a:prstGeom>
        </p:spPr>
      </p:pic>
      <p:sp>
        <p:nvSpPr>
          <p:cNvPr id="11" name="Rectangle 10">
            <a:extLst>
              <a:ext uri="{FF2B5EF4-FFF2-40B4-BE49-F238E27FC236}">
                <a16:creationId xmlns:a16="http://schemas.microsoft.com/office/drawing/2014/main" id="{3815DDCB-8E0D-4E35-9536-7968CF139BFA}"/>
              </a:ext>
            </a:extLst>
          </p:cNvPr>
          <p:cNvSpPr/>
          <p:nvPr/>
        </p:nvSpPr>
        <p:spPr>
          <a:xfrm>
            <a:off x="3571647" y="3143826"/>
            <a:ext cx="867545" cy="584775"/>
          </a:xfrm>
          <a:prstGeom prst="rect">
            <a:avLst/>
          </a:prstGeom>
        </p:spPr>
        <p:txBody>
          <a:bodyPr wrap="none">
            <a:spAutoFit/>
          </a:bodyPr>
          <a:lstStyle/>
          <a:p>
            <a:r>
              <a:rPr lang="en-US" sz="3200" b="1" dirty="0">
                <a:solidFill>
                  <a:schemeClr val="accent2"/>
                </a:solidFill>
              </a:rPr>
              <a:t>/ee/</a:t>
            </a:r>
          </a:p>
        </p:txBody>
      </p:sp>
      <p:grpSp>
        <p:nvGrpSpPr>
          <p:cNvPr id="5" name="Group 4">
            <a:extLst>
              <a:ext uri="{FF2B5EF4-FFF2-40B4-BE49-F238E27FC236}">
                <a16:creationId xmlns:a16="http://schemas.microsoft.com/office/drawing/2014/main" id="{BFDC2FB1-4F25-43F4-8B81-08EF7EF62750}"/>
              </a:ext>
            </a:extLst>
          </p:cNvPr>
          <p:cNvGrpSpPr/>
          <p:nvPr/>
        </p:nvGrpSpPr>
        <p:grpSpPr>
          <a:xfrm>
            <a:off x="3376579" y="1937234"/>
            <a:ext cx="900543" cy="493971"/>
            <a:chOff x="3031522" y="1896104"/>
            <a:chExt cx="900543" cy="493971"/>
          </a:xfrm>
        </p:grpSpPr>
        <p:pic>
          <p:nvPicPr>
            <p:cNvPr id="10" name="Picture 9" descr="A close up of a logo&#10;&#10;Description generated with very high confidence">
              <a:extLst>
                <a:ext uri="{FF2B5EF4-FFF2-40B4-BE49-F238E27FC236}">
                  <a16:creationId xmlns:a16="http://schemas.microsoft.com/office/drawing/2014/main" id="{7EB822F9-4F25-473F-84FF-228955C0E5D1}"/>
                </a:ext>
              </a:extLst>
            </p:cNvPr>
            <p:cNvPicPr>
              <a:picLocks noChangeAspect="1"/>
            </p:cNvPicPr>
            <p:nvPr/>
          </p:nvPicPr>
          <p:blipFill>
            <a:blip r:embed="rId4"/>
            <a:stretch>
              <a:fillRect/>
            </a:stretch>
          </p:blipFill>
          <p:spPr>
            <a:xfrm>
              <a:off x="3031522" y="1918116"/>
              <a:ext cx="900543" cy="471959"/>
            </a:xfrm>
            <a:prstGeom prst="rect">
              <a:avLst/>
            </a:prstGeom>
          </p:spPr>
        </p:pic>
        <p:sp>
          <p:nvSpPr>
            <p:cNvPr id="2" name="Rectangle 1">
              <a:extLst>
                <a:ext uri="{FF2B5EF4-FFF2-40B4-BE49-F238E27FC236}">
                  <a16:creationId xmlns:a16="http://schemas.microsoft.com/office/drawing/2014/main" id="{607D3454-4F78-4538-90A3-DE2A46E8D2AA}"/>
                </a:ext>
              </a:extLst>
            </p:cNvPr>
            <p:cNvSpPr/>
            <p:nvPr/>
          </p:nvSpPr>
          <p:spPr>
            <a:xfrm>
              <a:off x="3203757" y="1896104"/>
              <a:ext cx="582211" cy="379656"/>
            </a:xfrm>
            <a:prstGeom prst="rect">
              <a:avLst/>
            </a:prstGeom>
          </p:spPr>
          <p:txBody>
            <a:bodyPr wrap="none">
              <a:spAutoFit/>
            </a:bodyPr>
            <a:lstStyle/>
            <a:p>
              <a:r>
                <a:rPr lang="en-US" b="1" dirty="0">
                  <a:solidFill>
                    <a:schemeClr val="accent2"/>
                  </a:solidFill>
                </a:rPr>
                <a:t>/ee/</a:t>
              </a:r>
            </a:p>
          </p:txBody>
        </p:sp>
      </p:grpSp>
    </p:spTree>
    <p:extLst>
      <p:ext uri="{BB962C8B-B14F-4D97-AF65-F5344CB8AC3E}">
        <p14:creationId xmlns:p14="http://schemas.microsoft.com/office/powerpoint/2010/main" val="396033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F1F376-73E8-4544-8F63-271E2890B456}"/>
              </a:ext>
            </a:extLst>
          </p:cNvPr>
          <p:cNvPicPr>
            <a:picLocks noChangeAspect="1"/>
          </p:cNvPicPr>
          <p:nvPr/>
        </p:nvPicPr>
        <p:blipFill rotWithShape="1">
          <a:blip r:embed="rId3"/>
          <a:srcRect t="5746" b="4339"/>
          <a:stretch/>
        </p:blipFill>
        <p:spPr>
          <a:xfrm>
            <a:off x="1636502" y="1564315"/>
            <a:ext cx="6100031" cy="4681211"/>
          </a:xfrm>
          <a:prstGeom prst="rect">
            <a:avLst/>
          </a:prstGeom>
        </p:spPr>
      </p:pic>
      <p:sp>
        <p:nvSpPr>
          <p:cNvPr id="2" name="Title 1">
            <a:extLst>
              <a:ext uri="{FF2B5EF4-FFF2-40B4-BE49-F238E27FC236}">
                <a16:creationId xmlns:a16="http://schemas.microsoft.com/office/drawing/2014/main" id="{97FB3C03-3074-4756-A6E5-67A97C60DE89}"/>
              </a:ext>
            </a:extLst>
          </p:cNvPr>
          <p:cNvSpPr>
            <a:spLocks noGrp="1"/>
          </p:cNvSpPr>
          <p:nvPr>
            <p:ph type="title"/>
          </p:nvPr>
        </p:nvSpPr>
        <p:spPr>
          <a:xfrm>
            <a:off x="410635" y="304265"/>
            <a:ext cx="8229600" cy="1143000"/>
          </a:xfrm>
        </p:spPr>
        <p:txBody>
          <a:bodyPr/>
          <a:lstStyle/>
          <a:p>
            <a:r>
              <a:rPr lang="en-US" sz="3600" b="1" dirty="0">
                <a:solidFill>
                  <a:schemeClr val="accent2"/>
                </a:solidFill>
              </a:rPr>
              <a:t>Hear it</a:t>
            </a:r>
          </a:p>
        </p:txBody>
      </p:sp>
      <p:pic>
        <p:nvPicPr>
          <p:cNvPr id="4" name="Picture 3" descr="A picture containing clipart&#10;&#10;Description generated with high confidence">
            <a:extLst>
              <a:ext uri="{FF2B5EF4-FFF2-40B4-BE49-F238E27FC236}">
                <a16:creationId xmlns:a16="http://schemas.microsoft.com/office/drawing/2014/main" id="{07CFC31E-2254-42A7-8727-64AA14A70A3B}"/>
              </a:ext>
            </a:extLst>
          </p:cNvPr>
          <p:cNvPicPr>
            <a:picLocks noChangeAspect="1"/>
          </p:cNvPicPr>
          <p:nvPr/>
        </p:nvPicPr>
        <p:blipFill>
          <a:blip r:embed="rId4"/>
          <a:stretch>
            <a:fillRect/>
          </a:stretch>
        </p:blipFill>
        <p:spPr>
          <a:xfrm>
            <a:off x="2947594" y="520856"/>
            <a:ext cx="725032" cy="844301"/>
          </a:xfrm>
          <a:prstGeom prst="rect">
            <a:avLst/>
          </a:prstGeom>
        </p:spPr>
      </p:pic>
      <p:grpSp>
        <p:nvGrpSpPr>
          <p:cNvPr id="8" name="Group 7">
            <a:extLst>
              <a:ext uri="{FF2B5EF4-FFF2-40B4-BE49-F238E27FC236}">
                <a16:creationId xmlns:a16="http://schemas.microsoft.com/office/drawing/2014/main" id="{F6286767-F053-4E8E-9AEC-F65DCD04F42E}"/>
              </a:ext>
            </a:extLst>
          </p:cNvPr>
          <p:cNvGrpSpPr/>
          <p:nvPr/>
        </p:nvGrpSpPr>
        <p:grpSpPr>
          <a:xfrm>
            <a:off x="2262216" y="381202"/>
            <a:ext cx="900543" cy="494563"/>
            <a:chOff x="3031522" y="1895512"/>
            <a:chExt cx="900543" cy="494563"/>
          </a:xfrm>
        </p:grpSpPr>
        <p:pic>
          <p:nvPicPr>
            <p:cNvPr id="9" name="Picture 8" descr="A close up of a logo&#10;&#10;Description generated with very high confidence">
              <a:extLst>
                <a:ext uri="{FF2B5EF4-FFF2-40B4-BE49-F238E27FC236}">
                  <a16:creationId xmlns:a16="http://schemas.microsoft.com/office/drawing/2014/main" id="{2A047093-ED3F-41F9-81CC-97BD5AE8513B}"/>
                </a:ext>
              </a:extLst>
            </p:cNvPr>
            <p:cNvPicPr>
              <a:picLocks noChangeAspect="1"/>
            </p:cNvPicPr>
            <p:nvPr/>
          </p:nvPicPr>
          <p:blipFill>
            <a:blip r:embed="rId5"/>
            <a:stretch>
              <a:fillRect/>
            </a:stretch>
          </p:blipFill>
          <p:spPr>
            <a:xfrm>
              <a:off x="3031522" y="1918116"/>
              <a:ext cx="900543" cy="471959"/>
            </a:xfrm>
            <a:prstGeom prst="rect">
              <a:avLst/>
            </a:prstGeom>
          </p:spPr>
        </p:pic>
        <p:sp>
          <p:nvSpPr>
            <p:cNvPr id="10" name="Rectangle 9">
              <a:extLst>
                <a:ext uri="{FF2B5EF4-FFF2-40B4-BE49-F238E27FC236}">
                  <a16:creationId xmlns:a16="http://schemas.microsoft.com/office/drawing/2014/main" id="{1BAD598B-098A-425E-BB68-9A94FFBE200D}"/>
                </a:ext>
              </a:extLst>
            </p:cNvPr>
            <p:cNvSpPr/>
            <p:nvPr/>
          </p:nvSpPr>
          <p:spPr>
            <a:xfrm>
              <a:off x="3190687" y="1895512"/>
              <a:ext cx="582211" cy="379656"/>
            </a:xfrm>
            <a:prstGeom prst="rect">
              <a:avLst/>
            </a:prstGeom>
          </p:spPr>
          <p:txBody>
            <a:bodyPr wrap="none">
              <a:spAutoFit/>
            </a:bodyPr>
            <a:lstStyle/>
            <a:p>
              <a:r>
                <a:rPr lang="en-US" b="1" dirty="0">
                  <a:solidFill>
                    <a:schemeClr val="accent2"/>
                  </a:solidFill>
                </a:rPr>
                <a:t>/ee/</a:t>
              </a:r>
            </a:p>
          </p:txBody>
        </p:sp>
      </p:grpSp>
      <p:sp>
        <p:nvSpPr>
          <p:cNvPr id="13" name="Rectangle 12">
            <a:extLst>
              <a:ext uri="{FF2B5EF4-FFF2-40B4-BE49-F238E27FC236}">
                <a16:creationId xmlns:a16="http://schemas.microsoft.com/office/drawing/2014/main" id="{0ED00D9D-100C-4EF5-96E4-16861728BBAB}"/>
              </a:ext>
            </a:extLst>
          </p:cNvPr>
          <p:cNvSpPr/>
          <p:nvPr/>
        </p:nvSpPr>
        <p:spPr>
          <a:xfrm>
            <a:off x="5606800" y="2175885"/>
            <a:ext cx="613378" cy="384721"/>
          </a:xfrm>
          <a:prstGeom prst="rect">
            <a:avLst/>
          </a:prstGeom>
          <a:solidFill>
            <a:schemeClr val="bg1"/>
          </a:solidFill>
        </p:spPr>
        <p:txBody>
          <a:bodyPr wrap="square">
            <a:spAutoFit/>
          </a:bodyPr>
          <a:lstStyle/>
          <a:p>
            <a:r>
              <a:rPr lang="en-US" sz="1900" b="1" dirty="0">
                <a:solidFill>
                  <a:schemeClr val="accent2"/>
                </a:solidFill>
              </a:rPr>
              <a:t>/ee/</a:t>
            </a:r>
          </a:p>
        </p:txBody>
      </p:sp>
    </p:spTree>
    <p:extLst>
      <p:ext uri="{BB962C8B-B14F-4D97-AF65-F5344CB8AC3E}">
        <p14:creationId xmlns:p14="http://schemas.microsoft.com/office/powerpoint/2010/main" val="4171412793"/>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10381</TotalTime>
  <Words>3117</Words>
  <Application>Microsoft Office PowerPoint</Application>
  <PresentationFormat>On-screen Show (4:3)</PresentationFormat>
  <Paragraphs>334</Paragraphs>
  <Slides>39</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Gothic</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From LISTENING to LETTERS</vt:lpstr>
      <vt:lpstr>From Phonemes to Graphemes  </vt:lpstr>
      <vt:lpstr>The HOW of Phonics</vt:lpstr>
      <vt:lpstr>PowerPoint Presentation</vt:lpstr>
      <vt:lpstr>Hear it</vt:lpstr>
      <vt:lpstr>Hear it</vt:lpstr>
      <vt:lpstr>Hear it</vt:lpstr>
      <vt:lpstr>Hear it</vt:lpstr>
      <vt:lpstr>Hear it</vt:lpstr>
      <vt:lpstr>Hear it</vt:lpstr>
      <vt:lpstr>Students need to HEAR, SAY, READ, and SPELL the sounds they learn.</vt:lpstr>
      <vt:lpstr>Phonics in One of Our Pilot Classrooms! Ms. Calame – Kindergarten, Alex Green Elementary</vt:lpstr>
      <vt:lpstr>Phonics in One of Our Pilot Classrooms!</vt:lpstr>
      <vt:lpstr>Continued: Phonics Student Practice!  Ms. Calame – Kindergarten, Alex Green Elementary</vt:lpstr>
      <vt:lpstr>Phonics in One of Our Pilot Classrooms!</vt:lpstr>
      <vt:lpstr>Inventive Spelling: a regular assessment of phonemic awareness and the alphabetic principle!</vt:lpstr>
      <vt:lpstr>Connecting Sounds to Spelling</vt:lpstr>
      <vt:lpstr>Task: Connecting Sounds to Spelling</vt:lpstr>
      <vt:lpstr>Inventive Spelling</vt:lpstr>
      <vt:lpstr>PowerPoint Presentation</vt:lpstr>
      <vt:lpstr>How Do We Teach Phonics to Children?</vt:lpstr>
      <vt:lpstr>(Remember!)  Guidelines for Instructional Time</vt:lpstr>
      <vt:lpstr>Writing Samples: “I like my cat.” What do these writing samples tell you about the child’s knowledge of letters and sounds? </vt:lpstr>
      <vt:lpstr>Online Discussion</vt:lpstr>
      <vt:lpstr>Skilled Readers</vt:lpstr>
      <vt:lpstr>In Order to… Look at letters and see letter patterns!</vt:lpstr>
      <vt:lpstr>In order to… Recognize more and more letter sequences the more they read! </vt:lpstr>
      <vt:lpstr>  In order to… Over time, perceive words that contain these letter sequences almost instantaneously!  </vt:lpstr>
      <vt:lpstr>Building the Foundation That Leads to Reading</vt:lpstr>
      <vt:lpstr>Module 4: Connect to Practice Task </vt:lpstr>
      <vt:lpstr>Recommended Reading</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413</cp:revision>
  <cp:lastPrinted>2017-09-03T00:50:55Z</cp:lastPrinted>
  <dcterms:modified xsi:type="dcterms:W3CDTF">2020-01-23T20:33:38Z</dcterms:modified>
</cp:coreProperties>
</file>